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58" r:id="rId3"/>
    <p:sldId id="259" r:id="rId4"/>
    <p:sldId id="262" r:id="rId5"/>
    <p:sldId id="264" r:id="rId6"/>
    <p:sldId id="289" r:id="rId7"/>
    <p:sldId id="265" r:id="rId8"/>
    <p:sldId id="314" r:id="rId9"/>
    <p:sldId id="287" r:id="rId10"/>
    <p:sldId id="280" r:id="rId11"/>
    <p:sldId id="281" r:id="rId12"/>
    <p:sldId id="282" r:id="rId13"/>
    <p:sldId id="284" r:id="rId14"/>
    <p:sldId id="313" r:id="rId15"/>
    <p:sldId id="315" r:id="rId16"/>
    <p:sldId id="279" r:id="rId17"/>
    <p:sldId id="288" r:id="rId18"/>
    <p:sldId id="316" r:id="rId19"/>
    <p:sldId id="266" r:id="rId20"/>
    <p:sldId id="273" r:id="rId21"/>
    <p:sldId id="319" r:id="rId22"/>
    <p:sldId id="320" r:id="rId23"/>
    <p:sldId id="309" r:id="rId24"/>
    <p:sldId id="317" r:id="rId25"/>
    <p:sldId id="318" r:id="rId26"/>
    <p:sldId id="296" r:id="rId27"/>
    <p:sldId id="293" r:id="rId28"/>
    <p:sldId id="294" r:id="rId29"/>
    <p:sldId id="295" r:id="rId30"/>
    <p:sldId id="307" r:id="rId31"/>
    <p:sldId id="299" r:id="rId32"/>
    <p:sldId id="300" r:id="rId33"/>
    <p:sldId id="301" r:id="rId34"/>
    <p:sldId id="304" r:id="rId35"/>
    <p:sldId id="306" r:id="rId36"/>
    <p:sldId id="310" r:id="rId37"/>
    <p:sldId id="311" r:id="rId38"/>
    <p:sldId id="312" r:id="rId39"/>
    <p:sldId id="29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32" autoAdjust="0"/>
  </p:normalViewPr>
  <p:slideViewPr>
    <p:cSldViewPr>
      <p:cViewPr varScale="1">
        <p:scale>
          <a:sx n="55" d="100"/>
          <a:sy n="55" d="100"/>
        </p:scale>
        <p:origin x="-180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1A3DEB-3E73-4F1C-81B1-FD4343568532}" type="datetimeFigureOut">
              <a:rPr lang="en-US" smtClean="0"/>
              <a:pPr/>
              <a:t>3/10/2014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8A9D02-12E6-4C68-B92F-9E8BDEE773FF}" type="slidenum">
              <a:rPr lang="en-US" smtClean="0"/>
              <a:pPr/>
              <a:t>‹#›</a:t>
            </a:fld>
            <a:endParaRPr lang="en-US"/>
          </a:p>
        </p:txBody>
      </p:sp>
    </p:spTree>
    <p:extLst>
      <p:ext uri="{BB962C8B-B14F-4D97-AF65-F5344CB8AC3E}">
        <p14:creationId xmlns:p14="http://schemas.microsoft.com/office/powerpoint/2010/main" val="4015710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fld id="{227BA619-EF3B-465D-AB98-12857D9B2FE3}" type="slidenum">
              <a:rPr lang="en-US" smtClean="0">
                <a:cs typeface="Times New Roman" pitchFamily="18" charset="0"/>
              </a:rPr>
              <a:pPr/>
              <a:t>1</a:t>
            </a:fld>
            <a:endParaRPr lang="en-US" dirty="0" smtClean="0">
              <a:cs typeface="Times New Roman" pitchFamily="18" charset="0"/>
            </a:endParaRPr>
          </a:p>
        </p:txBody>
      </p:sp>
      <p:sp>
        <p:nvSpPr>
          <p:cNvPr id="41987" name="Rectangle 6146"/>
          <p:cNvSpPr>
            <a:spLocks noGrp="1" noRot="1" noChangeAspect="1" noChangeArrowheads="1" noTextEdit="1"/>
          </p:cNvSpPr>
          <p:nvPr>
            <p:ph type="sldImg"/>
          </p:nvPr>
        </p:nvSpPr>
        <p:spPr>
          <a:xfrm>
            <a:off x="1149350" y="685800"/>
            <a:ext cx="4573588" cy="3429000"/>
          </a:xfrm>
          <a:solidFill>
            <a:srgbClr val="FFFFFF"/>
          </a:solidFill>
          <a:ln/>
        </p:spPr>
      </p:sp>
      <p:sp>
        <p:nvSpPr>
          <p:cNvPr id="41988" name="Rectangle 6147"/>
          <p:cNvSpPr>
            <a:spLocks noGrp="1" noChangeArrowheads="1"/>
          </p:cNvSpPr>
          <p:nvPr>
            <p:ph type="body" idx="1"/>
          </p:nvPr>
        </p:nvSpPr>
        <p:spPr/>
        <p:txBody>
          <a:bodyPr lIns="91357" tIns="45682" rIns="91357" bIns="45682"/>
          <a:lstStyle/>
          <a:p>
            <a:endParaRPr lang="es-P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Sugar plant and equipment supplied to Zambia by ISGEC, New Delhi</a:t>
            </a:r>
          </a:p>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09464B7-599B-4B0E-91E6-905751A1565E}" type="slidenum">
              <a:rPr lang="en-US" altLang="en-US"/>
              <a:pPr/>
              <a:t>38</a:t>
            </a:fld>
            <a:endParaRPr lang="en-US" altLang="en-US"/>
          </a:p>
        </p:txBody>
      </p:sp>
      <p:sp>
        <p:nvSpPr>
          <p:cNvPr id="1551362" name="Rectangle 2"/>
          <p:cNvSpPr>
            <a:spLocks noGrp="1" noRot="1" noChangeAspect="1" noChangeArrowheads="1" noTextEdit="1"/>
          </p:cNvSpPr>
          <p:nvPr>
            <p:ph type="sldImg"/>
          </p:nvPr>
        </p:nvSpPr>
        <p:spPr bwMode="auto">
          <a:xfrm>
            <a:off x="1149350" y="685800"/>
            <a:ext cx="4573588" cy="3429000"/>
          </a:xfrm>
          <a:prstGeom prst="rect">
            <a:avLst/>
          </a:prstGeom>
          <a:solidFill>
            <a:srgbClr val="FFFFFF"/>
          </a:solidFill>
          <a:ln>
            <a:solidFill>
              <a:srgbClr val="000000"/>
            </a:solidFill>
            <a:miter lim="800000"/>
            <a:headEnd/>
            <a:tailEnd/>
          </a:ln>
        </p:spPr>
      </p:sp>
      <p:sp>
        <p:nvSpPr>
          <p:cNvPr id="1551363" name="Rectangle 3"/>
          <p:cNvSpPr>
            <a:spLocks noGrp="1" noChangeArrowheads="1"/>
          </p:cNvSpPr>
          <p:nvPr>
            <p:ph type="body" idx="1"/>
          </p:nvPr>
        </p:nvSpPr>
        <p:spPr bwMode="auto">
          <a:xfrm>
            <a:off x="913158" y="4344025"/>
            <a:ext cx="5031685" cy="4114488"/>
          </a:xfrm>
          <a:prstGeom prst="rect">
            <a:avLst/>
          </a:prstGeom>
          <a:solidFill>
            <a:srgbClr val="FFFFFF"/>
          </a:solidFill>
          <a:ln>
            <a:solidFill>
              <a:srgbClr val="000000"/>
            </a:solidFill>
            <a:miter lim="800000"/>
            <a:headEnd/>
            <a:tailEnd/>
          </a:ln>
        </p:spPr>
        <p:txBody>
          <a:bodyPr lIns="89717" tIns="44858" rIns="89717" bIns="44858"/>
          <a:lstStyle/>
          <a:p>
            <a:pPr>
              <a:lnSpc>
                <a:spcPct val="90000"/>
              </a:lnSpc>
              <a:buClr>
                <a:srgbClr val="0066CC"/>
              </a:buClr>
              <a:buSzPct val="80000"/>
              <a:buFont typeface="Wingdings" pitchFamily="2" charset="2"/>
              <a:buChar char="u"/>
            </a:pPr>
            <a:r>
              <a:rPr kumimoji="1" lang="en-GB" altLang="en-US" sz="1600"/>
              <a:t>Developing countries</a:t>
            </a:r>
            <a:r>
              <a:rPr kumimoji="1" lang="en-US" altLang="en-US" sz="1600"/>
              <a:t> lacking </a:t>
            </a:r>
            <a:r>
              <a:rPr kumimoji="1" lang="en-GB" altLang="en-US" sz="1600"/>
              <a:t>forex</a:t>
            </a:r>
            <a:r>
              <a:rPr kumimoji="1" lang="en-US" altLang="en-US" sz="1600"/>
              <a:t> </a:t>
            </a:r>
            <a:r>
              <a:rPr kumimoji="1" lang="en-GB" altLang="en-US" sz="1600"/>
              <a:t>can buy Indian</a:t>
            </a:r>
            <a:r>
              <a:rPr kumimoji="1" lang="en-US" altLang="en-US" sz="1600"/>
              <a:t> </a:t>
            </a:r>
            <a:r>
              <a:rPr kumimoji="1" lang="en-GB" altLang="en-US" sz="1600"/>
              <a:t>goods on credit</a:t>
            </a:r>
            <a:endParaRPr kumimoji="1" lang="en-US" altLang="en-US" sz="1600"/>
          </a:p>
          <a:p>
            <a:pPr>
              <a:lnSpc>
                <a:spcPct val="90000"/>
              </a:lnSpc>
              <a:buClr>
                <a:srgbClr val="0066CC"/>
              </a:buClr>
              <a:buSzPct val="80000"/>
              <a:buFont typeface="Wingdings" pitchFamily="2" charset="2"/>
              <a:buChar char="u"/>
            </a:pPr>
            <a:r>
              <a:rPr kumimoji="1" lang="en-US" altLang="en-US" sz="1600"/>
              <a:t> </a:t>
            </a:r>
            <a:r>
              <a:rPr kumimoji="1" lang="en-GB" altLang="en-US" sz="1600"/>
              <a:t>Entry mechanism for new markets / developments of new market</a:t>
            </a:r>
            <a:endParaRPr kumimoji="1" lang="en-US" altLang="en-US" sz="1600"/>
          </a:p>
          <a:p>
            <a:pPr>
              <a:lnSpc>
                <a:spcPct val="90000"/>
              </a:lnSpc>
              <a:buClr>
                <a:srgbClr val="0066CC"/>
              </a:buClr>
              <a:buSzPct val="80000"/>
              <a:buFont typeface="Wingdings" pitchFamily="2" charset="2"/>
              <a:buChar char="u"/>
            </a:pPr>
            <a:r>
              <a:rPr kumimoji="1" lang="en-US" altLang="en-US" sz="1600"/>
              <a:t>Financing of </a:t>
            </a:r>
            <a:r>
              <a:rPr kumimoji="1" lang="en-GB" altLang="en-US" sz="1600"/>
              <a:t>export contracts</a:t>
            </a:r>
            <a:r>
              <a:rPr kumimoji="1" lang="en-US" altLang="en-US" sz="1600"/>
              <a:t> under one </a:t>
            </a:r>
            <a:r>
              <a:rPr kumimoji="1" lang="en-GB" altLang="en-US" sz="1600"/>
              <a:t>umbrella</a:t>
            </a:r>
          </a:p>
          <a:p>
            <a:pPr>
              <a:lnSpc>
                <a:spcPct val="90000"/>
              </a:lnSpc>
              <a:buClr>
                <a:srgbClr val="0066CC"/>
              </a:buClr>
              <a:buSzPct val="80000"/>
              <a:buFont typeface="Wingdings" pitchFamily="2" charset="2"/>
              <a:buChar char="u"/>
            </a:pPr>
            <a:endParaRPr kumimoji="1" lang="en-GB" altLang="en-US" sz="1600"/>
          </a:p>
          <a:p>
            <a:pPr>
              <a:lnSpc>
                <a:spcPct val="90000"/>
              </a:lnSpc>
              <a:buClr>
                <a:srgbClr val="0066CC"/>
              </a:buClr>
              <a:buSzPct val="80000"/>
              <a:buFont typeface="Wingdings" pitchFamily="2" charset="2"/>
              <a:buChar char="u"/>
            </a:pPr>
            <a:r>
              <a:rPr kumimoji="1" lang="en-US" altLang="en-US" sz="1600"/>
              <a:t>Setting up new ventures overseas /  acquisition of existing overseas   companies</a:t>
            </a:r>
          </a:p>
          <a:p>
            <a:pPr>
              <a:lnSpc>
                <a:spcPct val="90000"/>
              </a:lnSpc>
              <a:buClr>
                <a:srgbClr val="0066CC"/>
              </a:buClr>
              <a:buSzPct val="80000"/>
              <a:buFont typeface="Wingdings" pitchFamily="2" charset="2"/>
              <a:buChar char="u"/>
            </a:pPr>
            <a:r>
              <a:rPr kumimoji="1" lang="en-US" altLang="en-US" sz="1600"/>
              <a:t>Over 100 ventures in 28 countries</a:t>
            </a:r>
            <a:endParaRPr kumimoji="1" lang="en-GB" altLang="en-US" sz="1600"/>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93949FC-C8F3-4DB7-8EEF-0E7D0A069B7E}" type="slidenum">
              <a:rPr lang="en-US" smtClean="0">
                <a:cs typeface="Times New Roman" pitchFamily="18" charset="0"/>
              </a:rPr>
              <a:pPr/>
              <a:t>4</a:t>
            </a:fld>
            <a:endParaRPr lang="en-US" smtClean="0">
              <a:cs typeface="Times New Roman" pitchFamily="18" charset="0"/>
            </a:endParaRPr>
          </a:p>
        </p:txBody>
      </p:sp>
      <p:sp>
        <p:nvSpPr>
          <p:cNvPr id="57347" name="Rectangle 7"/>
          <p:cNvSpPr txBox="1">
            <a:spLocks noGrp="1" noChangeArrowheads="1"/>
          </p:cNvSpPr>
          <p:nvPr/>
        </p:nvSpPr>
        <p:spPr bwMode="auto">
          <a:xfrm>
            <a:off x="3887134" y="8686490"/>
            <a:ext cx="2970868" cy="457512"/>
          </a:xfrm>
          <a:prstGeom prst="rect">
            <a:avLst/>
          </a:prstGeom>
          <a:noFill/>
          <a:ln w="9525">
            <a:noFill/>
            <a:miter lim="800000"/>
            <a:headEnd/>
            <a:tailEnd/>
          </a:ln>
        </p:spPr>
        <p:txBody>
          <a:bodyPr lIns="92297" tIns="46148" rIns="92297" bIns="46148" anchor="b"/>
          <a:lstStyle/>
          <a:p>
            <a:pPr algn="r" defTabSz="922338"/>
            <a:fld id="{74B50933-3DAA-4C96-B268-23D4B3D460B1}" type="slidenum">
              <a:rPr lang="en-US" sz="1200" i="0">
                <a:latin typeface="Arial" pitchFamily="34" charset="0"/>
              </a:rPr>
              <a:pPr algn="r" defTabSz="922338"/>
              <a:t>4</a:t>
            </a:fld>
            <a:endParaRPr lang="en-US" sz="1200" i="0">
              <a:latin typeface="Arial" pitchFamily="34" charset="0"/>
            </a:endParaRPr>
          </a:p>
        </p:txBody>
      </p:sp>
      <p:sp>
        <p:nvSpPr>
          <p:cNvPr id="57348" name="Rectangle 2"/>
          <p:cNvSpPr>
            <a:spLocks noGrp="1" noRot="1" noChangeAspect="1" noChangeArrowheads="1" noTextEdit="1"/>
          </p:cNvSpPr>
          <p:nvPr>
            <p:ph type="sldImg"/>
          </p:nvPr>
        </p:nvSpPr>
        <p:spPr>
          <a:xfrm>
            <a:off x="1181100" y="696913"/>
            <a:ext cx="4529138" cy="3397250"/>
          </a:xfrm>
          <a:solidFill>
            <a:srgbClr val="FFFFFF"/>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7134" y="8686491"/>
            <a:ext cx="2970868" cy="457512"/>
          </a:xfrm>
          <a:prstGeom prst="rect">
            <a:avLst/>
          </a:prstGeom>
          <a:noFill/>
          <a:ln w="9525">
            <a:noFill/>
            <a:miter lim="800000"/>
            <a:headEnd/>
            <a:tailEnd/>
          </a:ln>
        </p:spPr>
        <p:txBody>
          <a:bodyPr lIns="92290" tIns="46144" rIns="92290" bIns="46144" anchor="b"/>
          <a:lstStyle/>
          <a:p>
            <a:pPr algn="r" defTabSz="920750" eaLnBrk="0" hangingPunct="0">
              <a:lnSpc>
                <a:spcPct val="210000"/>
              </a:lnSpc>
              <a:spcBef>
                <a:spcPct val="50000"/>
              </a:spcBef>
              <a:buClr>
                <a:srgbClr val="0066CC"/>
              </a:buClr>
              <a:buFont typeface="Wingdings" pitchFamily="2" charset="2"/>
              <a:buChar char="q"/>
            </a:pPr>
            <a:fld id="{8930D2CD-F19C-4F78-8495-B3FF19C9D2F3}" type="slidenum">
              <a:rPr lang="en-US" sz="1200"/>
              <a:pPr algn="r" defTabSz="920750" eaLnBrk="0" hangingPunct="0">
                <a:lnSpc>
                  <a:spcPct val="210000"/>
                </a:lnSpc>
                <a:spcBef>
                  <a:spcPct val="50000"/>
                </a:spcBef>
                <a:buClr>
                  <a:srgbClr val="0066CC"/>
                </a:buClr>
                <a:buFont typeface="Wingdings" pitchFamily="2" charset="2"/>
                <a:buChar char="q"/>
              </a:pPr>
              <a:t>5</a:t>
            </a:fld>
            <a:endParaRPr lang="en-US" sz="1200"/>
          </a:p>
        </p:txBody>
      </p:sp>
      <p:sp>
        <p:nvSpPr>
          <p:cNvPr id="25603" name="Rectangle 7"/>
          <p:cNvSpPr txBox="1">
            <a:spLocks noGrp="1" noChangeArrowheads="1"/>
          </p:cNvSpPr>
          <p:nvPr/>
        </p:nvSpPr>
        <p:spPr bwMode="auto">
          <a:xfrm>
            <a:off x="3887134" y="8686491"/>
            <a:ext cx="2970868" cy="457512"/>
          </a:xfrm>
          <a:prstGeom prst="rect">
            <a:avLst/>
          </a:prstGeom>
          <a:noFill/>
          <a:ln w="9525">
            <a:noFill/>
            <a:miter lim="800000"/>
            <a:headEnd/>
            <a:tailEnd/>
          </a:ln>
        </p:spPr>
        <p:txBody>
          <a:bodyPr lIns="92248" tIns="46124" rIns="92248" bIns="46124" anchor="b"/>
          <a:lstStyle/>
          <a:p>
            <a:pPr algn="r" defTabSz="920750" eaLnBrk="0" hangingPunct="0">
              <a:lnSpc>
                <a:spcPct val="210000"/>
              </a:lnSpc>
              <a:spcBef>
                <a:spcPct val="50000"/>
              </a:spcBef>
              <a:buClr>
                <a:srgbClr val="0066CC"/>
              </a:buClr>
              <a:buFont typeface="Wingdings" pitchFamily="2" charset="2"/>
              <a:buChar char="q"/>
            </a:pPr>
            <a:fld id="{36A1A017-07AD-4EF3-B81D-E455B5438F3C}" type="slidenum">
              <a:rPr lang="en-US" sz="1200"/>
              <a:pPr algn="r" defTabSz="920750" eaLnBrk="0" hangingPunct="0">
                <a:lnSpc>
                  <a:spcPct val="210000"/>
                </a:lnSpc>
                <a:spcBef>
                  <a:spcPct val="50000"/>
                </a:spcBef>
                <a:buClr>
                  <a:srgbClr val="0066CC"/>
                </a:buClr>
                <a:buFont typeface="Wingdings" pitchFamily="2" charset="2"/>
                <a:buChar char="q"/>
              </a:pPr>
              <a:t>5</a:t>
            </a:fld>
            <a:endParaRPr lang="en-US" sz="1200"/>
          </a:p>
        </p:txBody>
      </p:sp>
      <p:sp>
        <p:nvSpPr>
          <p:cNvPr id="25604" name="Rectangle 2"/>
          <p:cNvSpPr>
            <a:spLocks noGrp="1" noRot="1" noChangeAspect="1" noChangeArrowheads="1" noTextEdit="1"/>
          </p:cNvSpPr>
          <p:nvPr>
            <p:ph type="sldImg"/>
          </p:nvPr>
        </p:nvSpPr>
        <p:spPr>
          <a:xfrm>
            <a:off x="1150938" y="684213"/>
            <a:ext cx="4572000" cy="3429000"/>
          </a:xfrm>
          <a:solidFill>
            <a:srgbClr val="FFFFFF"/>
          </a:solidFill>
          <a:ln/>
        </p:spPr>
      </p:sp>
      <p:sp>
        <p:nvSpPr>
          <p:cNvPr id="25605" name="Rectangle 3"/>
          <p:cNvSpPr>
            <a:spLocks noGrp="1" noChangeArrowheads="1"/>
          </p:cNvSpPr>
          <p:nvPr>
            <p:ph type="body" idx="1"/>
          </p:nvPr>
        </p:nvSpPr>
        <p:spPr>
          <a:xfrm>
            <a:off x="913158" y="4345588"/>
            <a:ext cx="5031686" cy="4114487"/>
          </a:xfrm>
          <a:solidFill>
            <a:srgbClr val="FFFFFF"/>
          </a:solidFill>
          <a:ln>
            <a:solidFill>
              <a:srgbClr val="000000"/>
            </a:solidFill>
          </a:ln>
        </p:spPr>
        <p:txBody>
          <a:bodyPr lIns="92013" tIns="46006" rIns="92013" bIns="46006"/>
          <a:lstStyle/>
          <a:p>
            <a:endParaRPr lang="es-P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6D550F-929C-44AC-93CB-09EA35D8BED2}" type="slidenum">
              <a:rPr lang="en-US"/>
              <a:pPr>
                <a:defRPr/>
              </a:pPr>
              <a:t>6</a:t>
            </a:fld>
            <a:endParaRPr lang="en-US"/>
          </a:p>
        </p:txBody>
      </p:sp>
      <p:sp>
        <p:nvSpPr>
          <p:cNvPr id="89091" name="Rectangle 2"/>
          <p:cNvSpPr>
            <a:spLocks noGrp="1" noRot="1" noChangeAspect="1" noChangeArrowheads="1" noTextEdit="1"/>
          </p:cNvSpPr>
          <p:nvPr>
            <p:ph type="sldImg"/>
          </p:nvPr>
        </p:nvSpPr>
        <p:spPr>
          <a:xfrm>
            <a:off x="1143000" y="698500"/>
            <a:ext cx="4572000" cy="3429000"/>
          </a:xfrm>
          <a:solidFill>
            <a:srgbClr val="FFFFFF"/>
          </a:solidFill>
          <a:ln/>
        </p:spPr>
      </p:sp>
      <p:sp>
        <p:nvSpPr>
          <p:cNvPr id="89092" name="Rectangle 3"/>
          <p:cNvSpPr>
            <a:spLocks noGrp="1" noChangeArrowheads="1"/>
          </p:cNvSpPr>
          <p:nvPr>
            <p:ph type="body" idx="1"/>
          </p:nvPr>
        </p:nvSpPr>
        <p:spPr>
          <a:xfrm>
            <a:off x="905867" y="4349588"/>
            <a:ext cx="5046270" cy="4096240"/>
          </a:xfrm>
          <a:solidFill>
            <a:srgbClr val="FFFFFF"/>
          </a:solidFill>
          <a:ln>
            <a:solidFill>
              <a:srgbClr val="000000"/>
            </a:solid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 LOCs Egypt and </a:t>
            </a:r>
            <a:r>
              <a:rPr lang="en-US" dirty="0" err="1" smtClean="0"/>
              <a:t>uganda</a:t>
            </a:r>
            <a:r>
              <a:rPr lang="en-US" dirty="0" smtClean="0"/>
              <a:t> +105 </a:t>
            </a:r>
            <a:r>
              <a:rPr lang="en-US" dirty="0" err="1" smtClean="0"/>
              <a:t>mn</a:t>
            </a:r>
            <a:r>
              <a:rPr lang="en-US" dirty="0" smtClean="0"/>
              <a:t> Exim LOC</a:t>
            </a:r>
          </a:p>
          <a:p>
            <a:endParaRPr lang="en-US" dirty="0" smtClean="0"/>
          </a:p>
        </p:txBody>
      </p:sp>
      <p:sp>
        <p:nvSpPr>
          <p:cNvPr id="4" name="Slide Number Placeholder 3"/>
          <p:cNvSpPr>
            <a:spLocks noGrp="1"/>
          </p:cNvSpPr>
          <p:nvPr>
            <p:ph type="sldNum" sz="quarter" idx="10"/>
          </p:nvPr>
        </p:nvSpPr>
        <p:spPr/>
        <p:txBody>
          <a:bodyPr/>
          <a:lstStyle/>
          <a:p>
            <a:fld id="{F68A9D02-12E6-4C68-B92F-9E8BDEE773FF}"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8A9D02-12E6-4C68-B92F-9E8BDEE773F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a:xfrm>
            <a:off x="381000" y="1538289"/>
            <a:ext cx="8382000" cy="30346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pic>
        <p:nvPicPr>
          <p:cNvPr id="4" name="Picture 2" descr="C:\Users\Tarun\Desktop\EXIM Bank Logo BL.jpg"/>
          <p:cNvPicPr>
            <a:picLocks noChangeAspect="1" noChangeArrowheads="1"/>
          </p:cNvPicPr>
          <p:nvPr/>
        </p:nvPicPr>
        <p:blipFill>
          <a:blip r:embed="rId2" cstate="print"/>
          <a:srcRect l="7627" t="7591" r="7627" b="7591"/>
          <a:stretch>
            <a:fillRect/>
          </a:stretch>
        </p:blipFill>
        <p:spPr bwMode="auto">
          <a:xfrm>
            <a:off x="7183567" y="76200"/>
            <a:ext cx="1920240" cy="914400"/>
          </a:xfrm>
          <a:prstGeom prst="rect">
            <a:avLst/>
          </a:prstGeom>
          <a:noFill/>
        </p:spPr>
      </p:pic>
    </p:spTree>
  </p:cSld>
  <p:clrMapOvr>
    <a:masterClrMapping/>
  </p:clrMapOvr>
  <p:transition spd="med">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92100"/>
            <a:ext cx="2095500" cy="289718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1060713" y="292100"/>
            <a:ext cx="5466112" cy="2897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235391206"/>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2956581"/>
            <a:ext cx="7772400" cy="523220"/>
          </a:xfrm>
        </p:spPr>
        <p:txBody>
          <a:bodyPr anchor="b">
            <a:spAutoFit/>
          </a:bodyPr>
          <a:lstStyle>
            <a:lvl1pPr>
              <a:defRPr sz="3400"/>
            </a:lvl1pPr>
          </a:lstStyle>
          <a:p>
            <a:r>
              <a:rPr lang="en-US"/>
              <a:t>Click to edit Master title style</a:t>
            </a:r>
          </a:p>
        </p:txBody>
      </p:sp>
      <p:sp>
        <p:nvSpPr>
          <p:cNvPr id="4099" name="Rectangle 3"/>
          <p:cNvSpPr>
            <a:spLocks noGrp="1" noChangeArrowheads="1"/>
          </p:cNvSpPr>
          <p:nvPr>
            <p:ph type="subTitle" sz="quarter" idx="1"/>
          </p:nvPr>
        </p:nvSpPr>
        <p:spPr>
          <a:xfrm>
            <a:off x="1371600" y="4051300"/>
            <a:ext cx="6400800" cy="571500"/>
          </a:xfrm>
          <a:ln w="9525"/>
        </p:spPr>
        <p:txBody>
          <a:bodyPr tIns="0" bIns="0"/>
          <a:lstStyle>
            <a:lvl1pPr marL="0" indent="0" algn="ctr">
              <a:buFont typeface="Wingdings" pitchFamily="2" charset="2"/>
              <a:buNone/>
              <a:defRPr sz="2500" b="0" i="1"/>
            </a:lvl1pPr>
          </a:lstStyle>
          <a:p>
            <a:r>
              <a:rPr lang="en-US"/>
              <a:t>Click to edit Master subtitle style</a:t>
            </a:r>
          </a:p>
        </p:txBody>
      </p:sp>
      <p:pic>
        <p:nvPicPr>
          <p:cNvPr id="4" name="Picture 2" descr="C:\Users\Tarun\Desktop\EXIM Bank Logo BL.jpg"/>
          <p:cNvPicPr>
            <a:picLocks noChangeAspect="1" noChangeArrowheads="1"/>
          </p:cNvPicPr>
          <p:nvPr userDrawn="1"/>
        </p:nvPicPr>
        <p:blipFill>
          <a:blip r:embed="rId3" cstate="print"/>
          <a:srcRect l="7627" t="7591" r="7627" b="7591"/>
          <a:stretch>
            <a:fillRect/>
          </a:stretch>
        </p:blipFill>
        <p:spPr bwMode="auto">
          <a:xfrm>
            <a:off x="6846279" y="90713"/>
            <a:ext cx="2230734" cy="1062255"/>
          </a:xfrm>
          <a:prstGeom prst="rect">
            <a:avLst/>
          </a:prstGeom>
          <a:noFill/>
        </p:spPr>
      </p:pic>
    </p:spTree>
    <p:extLst>
      <p:ext uri="{BB962C8B-B14F-4D97-AF65-F5344CB8AC3E}">
        <p14:creationId xmlns:p14="http://schemas.microsoft.com/office/powerpoint/2010/main" val="1892091386"/>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a:xfrm>
            <a:off x="381000" y="1538291"/>
            <a:ext cx="8382000" cy="30346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4019177915"/>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381003" y="1538290"/>
            <a:ext cx="4120662" cy="34594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2338" y="1538290"/>
            <a:ext cx="4120662" cy="34594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2633643230"/>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Tree>
    <p:extLst>
      <p:ext uri="{BB962C8B-B14F-4D97-AF65-F5344CB8AC3E}">
        <p14:creationId xmlns:p14="http://schemas.microsoft.com/office/powerpoint/2010/main" val="3402532791"/>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08353"/>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538" y="273051"/>
            <a:ext cx="5111262" cy="39703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1"/>
            <a:ext cx="3008435" cy="4154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1432823"/>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166" y="612776"/>
            <a:ext cx="5486400" cy="8309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166" y="5367338"/>
            <a:ext cx="5486400" cy="4154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6753523"/>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a:xfrm>
            <a:off x="588459" y="1538288"/>
            <a:ext cx="8174546" cy="21544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3353777914"/>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05511" y="260351"/>
            <a:ext cx="729908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2051" name="Rectangle 4"/>
          <p:cNvSpPr>
            <a:spLocks noGrp="1" noChangeArrowheads="1"/>
          </p:cNvSpPr>
          <p:nvPr>
            <p:ph type="body" idx="1"/>
          </p:nvPr>
        </p:nvSpPr>
        <p:spPr bwMode="auto">
          <a:xfrm>
            <a:off x="381000" y="1538288"/>
            <a:ext cx="838200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sp>
        <p:nvSpPr>
          <p:cNvPr id="3079" name="Text Box 7"/>
          <p:cNvSpPr txBox="1">
            <a:spLocks noChangeArrowheads="1"/>
          </p:cNvSpPr>
          <p:nvPr/>
        </p:nvSpPr>
        <p:spPr bwMode="auto">
          <a:xfrm>
            <a:off x="8816215" y="0"/>
            <a:ext cx="481222" cy="447815"/>
          </a:xfrm>
          <a:prstGeom prst="rect">
            <a:avLst/>
          </a:prstGeom>
          <a:noFill/>
          <a:ln w="9525">
            <a:noFill/>
            <a:miter lim="800000"/>
            <a:headEnd/>
            <a:tailEnd/>
          </a:ln>
          <a:effectLst/>
        </p:spPr>
        <p:txBody>
          <a:bodyPr wrap="none">
            <a:spAutoFit/>
          </a:bodyPr>
          <a:lstStyle/>
          <a:p>
            <a:pPr algn="ctr" eaLnBrk="0" hangingPunct="0">
              <a:spcBef>
                <a:spcPct val="50000"/>
              </a:spcBef>
              <a:defRPr/>
            </a:pPr>
            <a:fld id="{A2FC3E43-C67F-4B05-B15E-3C1967832197}" type="slidenum">
              <a:rPr lang="en-US" sz="1100" b="1">
                <a:cs typeface="+mn-cs"/>
              </a:rPr>
              <a:pPr algn="ctr" eaLnBrk="0" hangingPunct="0">
                <a:spcBef>
                  <a:spcPct val="50000"/>
                </a:spcBef>
                <a:defRPr/>
              </a:pPr>
              <a:t>‹#›</a:t>
            </a:fld>
            <a:endParaRPr lang="en-US" sz="1100" b="1">
              <a:cs typeface="+mn-cs"/>
            </a:endParaRPr>
          </a:p>
        </p:txBody>
      </p:sp>
      <p:sp>
        <p:nvSpPr>
          <p:cNvPr id="6" name="Slide Number Placeholder 5"/>
          <p:cNvSpPr>
            <a:spLocks noGrp="1"/>
          </p:cNvSpPr>
          <p:nvPr>
            <p:ph type="sldNum" sz="quarter" idx="4"/>
          </p:nvPr>
        </p:nvSpPr>
        <p:spPr>
          <a:xfrm>
            <a:off x="7010400" y="649287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F3A1C-4F38-4E10-A423-1286B00842F6}" type="slidenum">
              <a:rPr lang="en-IN" smtClean="0"/>
              <a:pPr/>
              <a:t>‹#›</a:t>
            </a:fld>
            <a:endParaRPr lang="en-IN"/>
          </a:p>
        </p:txBody>
      </p:sp>
      <p:sp>
        <p:nvSpPr>
          <p:cNvPr id="7" name="Text Box 7"/>
          <p:cNvSpPr txBox="1">
            <a:spLocks noChangeArrowheads="1"/>
          </p:cNvSpPr>
          <p:nvPr userDrawn="1"/>
        </p:nvSpPr>
        <p:spPr bwMode="auto">
          <a:xfrm>
            <a:off x="8817220" y="0"/>
            <a:ext cx="356188" cy="261610"/>
          </a:xfrm>
          <a:prstGeom prst="rect">
            <a:avLst/>
          </a:prstGeom>
          <a:noFill/>
          <a:ln w="9525">
            <a:noFill/>
            <a:miter lim="800000"/>
            <a:headEnd/>
            <a:tailEnd/>
          </a:ln>
          <a:effectLst/>
        </p:spPr>
        <p:txBody>
          <a:bodyPr wrap="none">
            <a:spAutoFit/>
          </a:bodyPr>
          <a:lstStyle/>
          <a:p>
            <a:pPr algn="ctr">
              <a:lnSpc>
                <a:spcPct val="100000"/>
              </a:lnSpc>
              <a:buClrTx/>
              <a:buFontTx/>
              <a:buNone/>
              <a:defRPr/>
            </a:pPr>
            <a:fld id="{FD990E45-433C-43C3-BDA1-0F1F6C92D65E}" type="slidenum">
              <a:rPr kumimoji="0" lang="en-US" sz="1100">
                <a:cs typeface="+mn-cs"/>
              </a:rPr>
              <a:pPr algn="ctr">
                <a:lnSpc>
                  <a:spcPct val="100000"/>
                </a:lnSpc>
                <a:buClrTx/>
                <a:buFontTx/>
                <a:buNone/>
                <a:defRPr/>
              </a:pPr>
              <a:t>‹#›</a:t>
            </a:fld>
            <a:endParaRPr kumimoji="0" lang="en-US" sz="1100">
              <a:cs typeface="+mn-cs"/>
            </a:endParaRPr>
          </a:p>
        </p:txBody>
      </p:sp>
      <p:pic>
        <p:nvPicPr>
          <p:cNvPr id="10" name="Picture 2" descr="C:\Users\Tarun\Desktop\EXIM Bank Logo BL.jpg"/>
          <p:cNvPicPr>
            <a:picLocks noChangeAspect="1" noChangeArrowheads="1"/>
          </p:cNvPicPr>
          <p:nvPr userDrawn="1"/>
        </p:nvPicPr>
        <p:blipFill>
          <a:blip r:embed="rId13" cstate="print"/>
          <a:srcRect l="7627" t="7591" r="7627" b="7591"/>
          <a:stretch>
            <a:fillRect/>
          </a:stretch>
        </p:blipFill>
        <p:spPr bwMode="auto">
          <a:xfrm>
            <a:off x="7183567" y="61686"/>
            <a:ext cx="1920240" cy="9144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random/>
  </p:transition>
  <p:hf hdr="0" ftr="0" dt="0"/>
  <p:txStyles>
    <p:titleStyle>
      <a:lvl1pPr algn="ctr" rtl="0" eaLnBrk="0" fontAlgn="base" hangingPunct="0">
        <a:spcBef>
          <a:spcPct val="0"/>
        </a:spcBef>
        <a:spcAft>
          <a:spcPct val="0"/>
        </a:spcAft>
        <a:defRPr kumimoji="1" sz="3000" b="1">
          <a:solidFill>
            <a:schemeClr val="tx1"/>
          </a:solidFill>
          <a:latin typeface="+mj-lt"/>
          <a:ea typeface="+mj-ea"/>
          <a:cs typeface="+mj-cs"/>
        </a:defRPr>
      </a:lvl1pPr>
      <a:lvl2pPr algn="ctr" rtl="0" eaLnBrk="0" fontAlgn="base" hangingPunct="0">
        <a:spcBef>
          <a:spcPct val="0"/>
        </a:spcBef>
        <a:spcAft>
          <a:spcPct val="0"/>
        </a:spcAft>
        <a:defRPr kumimoji="1" sz="3000" b="1">
          <a:solidFill>
            <a:schemeClr val="tx1"/>
          </a:solidFill>
          <a:latin typeface="Arial" pitchFamily="34" charset="0"/>
        </a:defRPr>
      </a:lvl2pPr>
      <a:lvl3pPr algn="ctr" rtl="0" eaLnBrk="0" fontAlgn="base" hangingPunct="0">
        <a:spcBef>
          <a:spcPct val="0"/>
        </a:spcBef>
        <a:spcAft>
          <a:spcPct val="0"/>
        </a:spcAft>
        <a:defRPr kumimoji="1" sz="3000" b="1">
          <a:solidFill>
            <a:schemeClr val="tx1"/>
          </a:solidFill>
          <a:latin typeface="Arial" pitchFamily="34" charset="0"/>
        </a:defRPr>
      </a:lvl3pPr>
      <a:lvl4pPr algn="ctr" rtl="0" eaLnBrk="0" fontAlgn="base" hangingPunct="0">
        <a:spcBef>
          <a:spcPct val="0"/>
        </a:spcBef>
        <a:spcAft>
          <a:spcPct val="0"/>
        </a:spcAft>
        <a:defRPr kumimoji="1" sz="3000" b="1">
          <a:solidFill>
            <a:schemeClr val="tx1"/>
          </a:solidFill>
          <a:latin typeface="Arial" pitchFamily="34" charset="0"/>
        </a:defRPr>
      </a:lvl4pPr>
      <a:lvl5pPr algn="ctr" rtl="0" eaLnBrk="0" fontAlgn="base" hangingPunct="0">
        <a:spcBef>
          <a:spcPct val="0"/>
        </a:spcBef>
        <a:spcAft>
          <a:spcPct val="0"/>
        </a:spcAft>
        <a:defRPr kumimoji="1" sz="3000" b="1">
          <a:solidFill>
            <a:schemeClr val="tx1"/>
          </a:solidFill>
          <a:latin typeface="Arial" pitchFamily="34" charset="0"/>
        </a:defRPr>
      </a:lvl5pPr>
      <a:lvl6pPr marL="457200" algn="ctr" rtl="0" eaLnBrk="0" fontAlgn="base" hangingPunct="0">
        <a:spcBef>
          <a:spcPct val="0"/>
        </a:spcBef>
        <a:spcAft>
          <a:spcPct val="0"/>
        </a:spcAft>
        <a:defRPr kumimoji="1" sz="3000" b="1">
          <a:solidFill>
            <a:schemeClr val="tx1"/>
          </a:solidFill>
          <a:latin typeface="Arial" pitchFamily="34" charset="0"/>
        </a:defRPr>
      </a:lvl6pPr>
      <a:lvl7pPr marL="914400" algn="ctr" rtl="0" eaLnBrk="0" fontAlgn="base" hangingPunct="0">
        <a:spcBef>
          <a:spcPct val="0"/>
        </a:spcBef>
        <a:spcAft>
          <a:spcPct val="0"/>
        </a:spcAft>
        <a:defRPr kumimoji="1" sz="3000" b="1">
          <a:solidFill>
            <a:schemeClr val="tx1"/>
          </a:solidFill>
          <a:latin typeface="Arial" pitchFamily="34" charset="0"/>
        </a:defRPr>
      </a:lvl7pPr>
      <a:lvl8pPr marL="1371600" algn="ctr" rtl="0" eaLnBrk="0" fontAlgn="base" hangingPunct="0">
        <a:spcBef>
          <a:spcPct val="0"/>
        </a:spcBef>
        <a:spcAft>
          <a:spcPct val="0"/>
        </a:spcAft>
        <a:defRPr kumimoji="1" sz="3000" b="1">
          <a:solidFill>
            <a:schemeClr val="tx1"/>
          </a:solidFill>
          <a:latin typeface="Arial" pitchFamily="34" charset="0"/>
        </a:defRPr>
      </a:lvl8pPr>
      <a:lvl9pPr marL="1828800" algn="ctr" rtl="0" eaLnBrk="0" fontAlgn="base" hangingPunct="0">
        <a:spcBef>
          <a:spcPct val="0"/>
        </a:spcBef>
        <a:spcAft>
          <a:spcPct val="0"/>
        </a:spcAft>
        <a:defRPr kumimoji="1" sz="3000" b="1">
          <a:solidFill>
            <a:schemeClr val="tx1"/>
          </a:solidFill>
          <a:latin typeface="Arial" pitchFamily="34" charset="0"/>
        </a:defRPr>
      </a:lvl9pPr>
    </p:titleStyle>
    <p:bodyStyle>
      <a:lvl1pPr marL="403225" indent="-403225" algn="l" rtl="0" eaLnBrk="0" fontAlgn="base" hangingPunct="0">
        <a:lnSpc>
          <a:spcPct val="150000"/>
        </a:lnSpc>
        <a:spcBef>
          <a:spcPct val="50000"/>
        </a:spcBef>
        <a:spcAft>
          <a:spcPct val="0"/>
        </a:spcAft>
        <a:buClr>
          <a:schemeClr val="accent2"/>
        </a:buClr>
        <a:buFont typeface="Wingdings" pitchFamily="2" charset="2"/>
        <a:buChar char="q"/>
        <a:defRPr kumimoji="1" sz="2000" b="1">
          <a:solidFill>
            <a:schemeClr val="tx1"/>
          </a:solidFill>
          <a:latin typeface="+mn-lt"/>
          <a:ea typeface="+mn-ea"/>
          <a:cs typeface="+mn-cs"/>
        </a:defRPr>
      </a:lvl1pPr>
      <a:lvl2pPr marL="866775" indent="-349250" algn="l" rtl="0" eaLnBrk="0" fontAlgn="base" hangingPunct="0">
        <a:lnSpc>
          <a:spcPct val="150000"/>
        </a:lnSpc>
        <a:spcBef>
          <a:spcPct val="50000"/>
        </a:spcBef>
        <a:spcAft>
          <a:spcPct val="0"/>
        </a:spcAft>
        <a:buClr>
          <a:srgbClr val="FF0000"/>
        </a:buClr>
        <a:buFont typeface="Wingdings" pitchFamily="2" charset="2"/>
        <a:buChar char="è"/>
        <a:defRPr kumimoji="1" sz="2800" b="1">
          <a:solidFill>
            <a:schemeClr val="tx1"/>
          </a:solidFill>
          <a:latin typeface="+mn-lt"/>
          <a:cs typeface="+mn-cs"/>
        </a:defRPr>
      </a:lvl2pPr>
      <a:lvl3pPr marL="1323975" indent="-342900" algn="l" rtl="0" eaLnBrk="0" fontAlgn="base" hangingPunct="0">
        <a:lnSpc>
          <a:spcPct val="150000"/>
        </a:lnSpc>
        <a:spcBef>
          <a:spcPct val="50000"/>
        </a:spcBef>
        <a:spcAft>
          <a:spcPct val="0"/>
        </a:spcAft>
        <a:buClr>
          <a:srgbClr val="000099"/>
        </a:buClr>
        <a:buFont typeface="Wingdings" pitchFamily="2" charset="2"/>
        <a:buChar char="­"/>
        <a:defRPr kumimoji="1" sz="2400" b="1">
          <a:solidFill>
            <a:schemeClr val="tx1"/>
          </a:solidFill>
          <a:latin typeface="+mn-lt"/>
          <a:cs typeface="+mn-cs"/>
        </a:defRPr>
      </a:lvl3pPr>
      <a:lvl4pPr marL="1438275" indent="-66675" algn="l" rtl="0" eaLnBrk="0" fontAlgn="base" hangingPunct="0">
        <a:spcBef>
          <a:spcPct val="30000"/>
        </a:spcBef>
        <a:spcAft>
          <a:spcPct val="0"/>
        </a:spcAft>
        <a:buClr>
          <a:schemeClr val="tx2"/>
        </a:buClr>
        <a:buFont typeface="Symbol" pitchFamily="18" charset="2"/>
        <a:buChar char="·"/>
        <a:defRPr kumimoji="1" sz="2200">
          <a:solidFill>
            <a:schemeClr val="tx1"/>
          </a:solidFill>
          <a:latin typeface="+mn-lt"/>
          <a:cs typeface="+mn-cs"/>
        </a:defRPr>
      </a:lvl4pPr>
      <a:lvl5pPr marL="1828800" algn="l" rtl="0" eaLnBrk="0" fontAlgn="base" hangingPunct="0">
        <a:spcBef>
          <a:spcPct val="30000"/>
        </a:spcBef>
        <a:spcAft>
          <a:spcPct val="0"/>
        </a:spcAft>
        <a:buClr>
          <a:schemeClr val="tx2"/>
        </a:buClr>
        <a:buChar char="–"/>
        <a:defRPr kumimoji="1" sz="2200">
          <a:solidFill>
            <a:schemeClr val="tx1"/>
          </a:solidFill>
          <a:latin typeface="+mn-lt"/>
          <a:cs typeface="+mn-cs"/>
        </a:defRPr>
      </a:lvl5pPr>
      <a:lvl6pPr marL="2286000" algn="l" rtl="0" eaLnBrk="0" fontAlgn="base" hangingPunct="0">
        <a:spcBef>
          <a:spcPct val="30000"/>
        </a:spcBef>
        <a:spcAft>
          <a:spcPct val="0"/>
        </a:spcAft>
        <a:buClr>
          <a:schemeClr val="tx2"/>
        </a:buClr>
        <a:buChar char="–"/>
        <a:defRPr kumimoji="1" sz="2200">
          <a:solidFill>
            <a:schemeClr val="tx1"/>
          </a:solidFill>
          <a:latin typeface="+mn-lt"/>
          <a:cs typeface="+mn-cs"/>
        </a:defRPr>
      </a:lvl6pPr>
      <a:lvl7pPr marL="2743200" algn="l" rtl="0" eaLnBrk="0" fontAlgn="base" hangingPunct="0">
        <a:spcBef>
          <a:spcPct val="30000"/>
        </a:spcBef>
        <a:spcAft>
          <a:spcPct val="0"/>
        </a:spcAft>
        <a:buClr>
          <a:schemeClr val="tx2"/>
        </a:buClr>
        <a:buChar char="–"/>
        <a:defRPr kumimoji="1" sz="2200">
          <a:solidFill>
            <a:schemeClr val="tx1"/>
          </a:solidFill>
          <a:latin typeface="+mn-lt"/>
          <a:cs typeface="+mn-cs"/>
        </a:defRPr>
      </a:lvl7pPr>
      <a:lvl8pPr marL="3200400" algn="l" rtl="0" eaLnBrk="0" fontAlgn="base" hangingPunct="0">
        <a:spcBef>
          <a:spcPct val="30000"/>
        </a:spcBef>
        <a:spcAft>
          <a:spcPct val="0"/>
        </a:spcAft>
        <a:buClr>
          <a:schemeClr val="tx2"/>
        </a:buClr>
        <a:buChar char="–"/>
        <a:defRPr kumimoji="1" sz="2200">
          <a:solidFill>
            <a:schemeClr val="tx1"/>
          </a:solidFill>
          <a:latin typeface="+mn-lt"/>
          <a:cs typeface="+mn-cs"/>
        </a:defRPr>
      </a:lvl8pPr>
      <a:lvl9pPr marL="3657600" algn="l" rtl="0" eaLnBrk="0" fontAlgn="base" hangingPunct="0">
        <a:spcBef>
          <a:spcPct val="30000"/>
        </a:spcBef>
        <a:spcAft>
          <a:spcPct val="0"/>
        </a:spcAft>
        <a:buClr>
          <a:schemeClr val="tx2"/>
        </a:buClr>
        <a:buChar char="–"/>
        <a:defRPr kumimoji="1" sz="2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 Id="rId9"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 name="TextBox 4"/>
          <p:cNvSpPr txBox="1"/>
          <p:nvPr/>
        </p:nvSpPr>
        <p:spPr>
          <a:xfrm>
            <a:off x="0" y="2590800"/>
            <a:ext cx="9144000" cy="1200329"/>
          </a:xfrm>
          <a:prstGeom prst="rect">
            <a:avLst/>
          </a:prstGeom>
          <a:noFill/>
        </p:spPr>
        <p:txBody>
          <a:bodyPr wrap="square" rtlCol="0">
            <a:spAutoFit/>
          </a:bodyPr>
          <a:lstStyle/>
          <a:p>
            <a:pPr algn="ctr">
              <a:buNone/>
            </a:pPr>
            <a:r>
              <a:rPr lang="en-US" sz="3600" i="1" dirty="0" smtClean="0">
                <a:latin typeface="+mj-lt"/>
              </a:rPr>
              <a:t>Lines of Credit to East Africa :</a:t>
            </a:r>
          </a:p>
          <a:p>
            <a:pPr algn="ctr">
              <a:buNone/>
            </a:pPr>
            <a:r>
              <a:rPr lang="en-US" sz="3600" i="1" dirty="0" smtClean="0">
                <a:latin typeface="+mj-lt"/>
              </a:rPr>
              <a:t>Enabling Development Transformation</a:t>
            </a:r>
            <a:endParaRPr lang="en-IN" sz="3600" i="1" dirty="0">
              <a:latin typeface="+mj-lt"/>
            </a:endParaRPr>
          </a:p>
        </p:txBody>
      </p:sp>
      <p:sp>
        <p:nvSpPr>
          <p:cNvPr id="6" name="Subtitle 2"/>
          <p:cNvSpPr>
            <a:spLocks noGrp="1"/>
          </p:cNvSpPr>
          <p:nvPr>
            <p:ph type="subTitle" sz="quarter" idx="1"/>
          </p:nvPr>
        </p:nvSpPr>
        <p:spPr>
          <a:xfrm>
            <a:off x="0" y="4067398"/>
            <a:ext cx="9144000" cy="1862048"/>
          </a:xfrm>
        </p:spPr>
        <p:txBody>
          <a:bodyPr/>
          <a:lstStyle/>
          <a:p>
            <a:pPr>
              <a:lnSpc>
                <a:spcPct val="100000"/>
              </a:lnSpc>
              <a:spcBef>
                <a:spcPts val="0"/>
              </a:spcBef>
            </a:pPr>
            <a:endParaRPr lang="en-IN" sz="2200" b="1" dirty="0" smtClean="0">
              <a:solidFill>
                <a:schemeClr val="tx1">
                  <a:lumMod val="95000"/>
                  <a:lumOff val="5000"/>
                </a:schemeClr>
              </a:solidFill>
            </a:endParaRPr>
          </a:p>
          <a:p>
            <a:pPr>
              <a:lnSpc>
                <a:spcPct val="100000"/>
              </a:lnSpc>
              <a:spcBef>
                <a:spcPts val="0"/>
              </a:spcBef>
            </a:pPr>
            <a:endParaRPr lang="en-IN" sz="2200" b="1" dirty="0" smtClean="0">
              <a:solidFill>
                <a:schemeClr val="tx1">
                  <a:lumMod val="95000"/>
                  <a:lumOff val="5000"/>
                </a:schemeClr>
              </a:solidFill>
            </a:endParaRPr>
          </a:p>
          <a:p>
            <a:pPr>
              <a:lnSpc>
                <a:spcPct val="100000"/>
              </a:lnSpc>
              <a:spcBef>
                <a:spcPts val="0"/>
              </a:spcBef>
            </a:pPr>
            <a:endParaRPr lang="en-IN" sz="2200" b="1" dirty="0" smtClean="0">
              <a:solidFill>
                <a:schemeClr val="tx1">
                  <a:lumMod val="95000"/>
                  <a:lumOff val="5000"/>
                </a:schemeClr>
              </a:solidFill>
            </a:endParaRPr>
          </a:p>
          <a:p>
            <a:pPr>
              <a:lnSpc>
                <a:spcPct val="100000"/>
              </a:lnSpc>
              <a:spcBef>
                <a:spcPts val="0"/>
              </a:spcBef>
            </a:pPr>
            <a:r>
              <a:rPr lang="en-IN" sz="2200" b="1" dirty="0" smtClean="0">
                <a:solidFill>
                  <a:schemeClr val="tx1">
                    <a:lumMod val="95000"/>
                    <a:lumOff val="5000"/>
                  </a:schemeClr>
                </a:solidFill>
              </a:rPr>
              <a:t>March 10, 2014</a:t>
            </a:r>
          </a:p>
          <a:p>
            <a:pPr>
              <a:spcBef>
                <a:spcPts val="0"/>
              </a:spcBef>
              <a:defRPr/>
            </a:pPr>
            <a:r>
              <a:rPr lang="en-US" sz="2200" b="1" dirty="0" smtClean="0">
                <a:solidFill>
                  <a:schemeClr val="tx1">
                    <a:lumMod val="95000"/>
                    <a:lumOff val="5000"/>
                  </a:schemeClr>
                </a:solidFill>
              </a:rPr>
              <a:t>New Delhi</a:t>
            </a:r>
          </a:p>
        </p:txBody>
      </p:sp>
    </p:spTree>
  </p:cSld>
  <p:clrMapOvr>
    <a:overrideClrMapping bg1="lt1" tx1="dk1" bg2="lt2" tx2="dk2" accent1="accent1" accent2="accent2" accent3="accent3" accent4="accent4" accent5="accent5" accent6="accent6" hlink="hlink" folHlink="folHlink"/>
  </p:clrMapOvr>
  <p:transition spd="med">
    <p:cover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Ethiopia – Sugar factories</a:t>
            </a:r>
            <a:endParaRPr lang="en-US" dirty="0"/>
          </a:p>
        </p:txBody>
      </p:sp>
      <p:sp>
        <p:nvSpPr>
          <p:cNvPr id="4" name="Content Placeholder 3"/>
          <p:cNvSpPr>
            <a:spLocks noGrp="1"/>
          </p:cNvSpPr>
          <p:nvPr>
            <p:ph sz="half" idx="2"/>
          </p:nvPr>
        </p:nvSpPr>
        <p:spPr>
          <a:xfrm>
            <a:off x="4648200" y="1295400"/>
            <a:ext cx="4120662" cy="5816977"/>
          </a:xfrm>
        </p:spPr>
        <p:txBody>
          <a:bodyPr/>
          <a:lstStyle/>
          <a:p>
            <a:pPr algn="just"/>
            <a:r>
              <a:rPr lang="en-US" sz="2400" dirty="0" smtClean="0"/>
              <a:t>LOCs aggregating USD 640 million have been extended to the Government of Ethiopia for financing the </a:t>
            </a:r>
            <a:r>
              <a:rPr lang="en-IN" sz="2400" dirty="0" smtClean="0"/>
              <a:t>sugar industry rehabilitation in Ethiopia.</a:t>
            </a:r>
          </a:p>
          <a:p>
            <a:pPr algn="just"/>
            <a:r>
              <a:rPr lang="en-IN" sz="2400" dirty="0" err="1" smtClean="0"/>
              <a:t>Wonji-Shoa</a:t>
            </a:r>
            <a:r>
              <a:rPr lang="en-IN" sz="2400" dirty="0" smtClean="0"/>
              <a:t>, </a:t>
            </a:r>
            <a:r>
              <a:rPr lang="en-IN" sz="2400" dirty="0" err="1" smtClean="0"/>
              <a:t>Finchaa</a:t>
            </a:r>
            <a:r>
              <a:rPr lang="en-IN" sz="2400" dirty="0" smtClean="0"/>
              <a:t> and </a:t>
            </a:r>
            <a:r>
              <a:rPr lang="en-IN" sz="2400" dirty="0" err="1" smtClean="0"/>
              <a:t>Tendaho</a:t>
            </a:r>
            <a:r>
              <a:rPr lang="en-IN" sz="2400" dirty="0" smtClean="0"/>
              <a:t> sugar factories.</a:t>
            </a:r>
            <a:endParaRPr lang="en-US" sz="2400" dirty="0"/>
          </a:p>
        </p:txBody>
      </p:sp>
      <p:pic>
        <p:nvPicPr>
          <p:cNvPr id="8" name="Content Placeholder 7" descr="C:\Users\saroj.k\AppData\Local\Microsoft\Windows\Temporary Internet Files\Content.Word\Finchaa Ethiopia.jpg"/>
          <p:cNvPicPr>
            <a:picLocks noGrp="1"/>
          </p:cNvPicPr>
          <p:nvPr>
            <p:ph sz="half" idx="1"/>
          </p:nvPr>
        </p:nvPicPr>
        <p:blipFill>
          <a:blip r:embed="rId2" cstate="print"/>
          <a:srcRect/>
          <a:stretch>
            <a:fillRect/>
          </a:stretch>
        </p:blipFill>
        <p:spPr bwMode="auto">
          <a:xfrm>
            <a:off x="0" y="1219200"/>
            <a:ext cx="4648200" cy="5638799"/>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Ethiopia – Sugar factories (</a:t>
            </a:r>
            <a:r>
              <a:rPr lang="en-US" dirty="0" err="1" smtClean="0"/>
              <a:t>contd</a:t>
            </a:r>
            <a:r>
              <a:rPr lang="en-US" dirty="0" smtClean="0"/>
              <a:t>)</a:t>
            </a:r>
            <a:endParaRPr lang="en-US" dirty="0"/>
          </a:p>
        </p:txBody>
      </p:sp>
      <p:sp>
        <p:nvSpPr>
          <p:cNvPr id="4" name="Content Placeholder 3"/>
          <p:cNvSpPr>
            <a:spLocks noGrp="1"/>
          </p:cNvSpPr>
          <p:nvPr>
            <p:ph sz="half" idx="2"/>
          </p:nvPr>
        </p:nvSpPr>
        <p:spPr>
          <a:xfrm>
            <a:off x="4648200" y="1295400"/>
            <a:ext cx="4120662" cy="3970318"/>
          </a:xfrm>
        </p:spPr>
        <p:txBody>
          <a:bodyPr/>
          <a:lstStyle/>
          <a:p>
            <a:pPr algn="just"/>
            <a:r>
              <a:rPr lang="en-US" sz="2400" dirty="0" smtClean="0"/>
              <a:t>Upon completion, it would transform the entire Ethiopian economy from being a sugar deficient to being a sugar surplus economy</a:t>
            </a:r>
            <a:endParaRPr lang="en-US" sz="2400" dirty="0"/>
          </a:p>
        </p:txBody>
      </p:sp>
      <p:pic>
        <p:nvPicPr>
          <p:cNvPr id="8" name="Content Placeholder 7" descr="C:\Users\saroj.k\AppData\Local\Microsoft\Windows\Temporary Internet Files\Content.Word\Tendaho Ethiopia.jpg"/>
          <p:cNvPicPr>
            <a:picLocks noGrp="1"/>
          </p:cNvPicPr>
          <p:nvPr>
            <p:ph sz="half" idx="1"/>
          </p:nvPr>
        </p:nvPicPr>
        <p:blipFill>
          <a:blip r:embed="rId3"/>
          <a:srcRect/>
          <a:stretch>
            <a:fillRect/>
          </a:stretch>
        </p:blipFill>
        <p:spPr bwMode="auto">
          <a:xfrm>
            <a:off x="0" y="1219200"/>
            <a:ext cx="4724400" cy="56388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Projects in Ethiopia</a:t>
            </a:r>
            <a:endParaRPr lang="en-US" dirty="0"/>
          </a:p>
        </p:txBody>
      </p:sp>
      <p:sp>
        <p:nvSpPr>
          <p:cNvPr id="4" name="Content Placeholder 3"/>
          <p:cNvSpPr>
            <a:spLocks noGrp="1"/>
          </p:cNvSpPr>
          <p:nvPr>
            <p:ph sz="half" idx="2"/>
          </p:nvPr>
        </p:nvSpPr>
        <p:spPr>
          <a:xfrm>
            <a:off x="381000" y="1219200"/>
            <a:ext cx="8382000" cy="5909310"/>
          </a:xfrm>
        </p:spPr>
        <p:txBody>
          <a:bodyPr/>
          <a:lstStyle/>
          <a:p>
            <a:pPr lvl="0" indent="0" algn="just">
              <a:buNone/>
            </a:pPr>
            <a:r>
              <a:rPr lang="en-US" dirty="0" smtClean="0"/>
              <a:t>Transmission &amp; Distribution Line project under LOC of USD 65 million, already completed.	</a:t>
            </a:r>
          </a:p>
          <a:p>
            <a:pPr lvl="0" algn="just">
              <a:buNone/>
            </a:pPr>
            <a:r>
              <a:rPr lang="en-US" dirty="0" smtClean="0"/>
              <a:t>    </a:t>
            </a:r>
            <a:r>
              <a:rPr lang="en-US" dirty="0" err="1" smtClean="0"/>
              <a:t>Ethio</a:t>
            </a:r>
            <a:r>
              <a:rPr lang="en-US" dirty="0" smtClean="0"/>
              <a:t>-Djibouti </a:t>
            </a:r>
            <a:r>
              <a:rPr lang="en-US" dirty="0"/>
              <a:t>Railway </a:t>
            </a:r>
            <a:r>
              <a:rPr lang="en-US" dirty="0" smtClean="0"/>
              <a:t>Line : The ambitious </a:t>
            </a:r>
            <a:r>
              <a:rPr lang="en-US" dirty="0" err="1" smtClean="0"/>
              <a:t>Ethio</a:t>
            </a:r>
            <a:r>
              <a:rPr lang="en-US" dirty="0" smtClean="0"/>
              <a:t>-Djibouti railway line would connect </a:t>
            </a:r>
            <a:r>
              <a:rPr lang="en-US" dirty="0" err="1" smtClean="0"/>
              <a:t>Assaita</a:t>
            </a:r>
            <a:r>
              <a:rPr lang="en-US" dirty="0" smtClean="0"/>
              <a:t> in Ethiopia to </a:t>
            </a:r>
            <a:r>
              <a:rPr lang="en-US" dirty="0" err="1" smtClean="0"/>
              <a:t>Tadjourah</a:t>
            </a:r>
            <a:r>
              <a:rPr lang="en-US" dirty="0" smtClean="0"/>
              <a:t> Port in Djibouti covering 216 </a:t>
            </a:r>
            <a:r>
              <a:rPr lang="en-US" dirty="0" err="1" smtClean="0"/>
              <a:t>kms</a:t>
            </a:r>
            <a:r>
              <a:rPr lang="en-US" dirty="0" smtClean="0"/>
              <a:t>. </a:t>
            </a:r>
          </a:p>
          <a:p>
            <a:pPr algn="just"/>
            <a:endParaRPr lang="en-US" dirty="0"/>
          </a:p>
        </p:txBody>
      </p:sp>
    </p:spTree>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KENYA - KIBOS CANE SUGAR PROCESSING PLANT</a:t>
            </a:r>
            <a:endParaRPr lang="en-US" dirty="0"/>
          </a:p>
        </p:txBody>
      </p:sp>
      <p:sp>
        <p:nvSpPr>
          <p:cNvPr id="4" name="Content Placeholder 3"/>
          <p:cNvSpPr>
            <a:spLocks noGrp="1"/>
          </p:cNvSpPr>
          <p:nvPr>
            <p:ph sz="half" idx="2"/>
          </p:nvPr>
        </p:nvSpPr>
        <p:spPr>
          <a:xfrm>
            <a:off x="4642338" y="1538290"/>
            <a:ext cx="4120662" cy="3416320"/>
          </a:xfrm>
        </p:spPr>
        <p:txBody>
          <a:bodyPr/>
          <a:lstStyle/>
          <a:p>
            <a:pPr algn="just">
              <a:buNone/>
            </a:pPr>
            <a:r>
              <a:rPr lang="en-US" sz="2400" dirty="0" smtClean="0"/>
              <a:t>	Sugar cane crushing and processing plant designed, supplied and commissioned at </a:t>
            </a:r>
            <a:r>
              <a:rPr lang="en-US" sz="2400" dirty="0" err="1" smtClean="0"/>
              <a:t>Kibos</a:t>
            </a:r>
            <a:r>
              <a:rPr lang="en-US" sz="2400" dirty="0" smtClean="0"/>
              <a:t> Sugar Industries in Kenya </a:t>
            </a:r>
            <a:endParaRPr lang="en-US" sz="2400" dirty="0"/>
          </a:p>
        </p:txBody>
      </p:sp>
      <p:pic>
        <p:nvPicPr>
          <p:cNvPr id="23554" name="Picture 2"/>
          <p:cNvPicPr>
            <a:picLocks noGrp="1" noChangeAspect="1" noChangeArrowheads="1"/>
          </p:cNvPicPr>
          <p:nvPr>
            <p:ph sz="half" idx="1"/>
          </p:nvPr>
        </p:nvPicPr>
        <p:blipFill>
          <a:blip r:embed="rId2"/>
          <a:srcRect/>
          <a:stretch>
            <a:fillRect/>
          </a:stretch>
        </p:blipFill>
        <p:spPr bwMode="auto">
          <a:xfrm>
            <a:off x="0" y="1295400"/>
            <a:ext cx="4572000" cy="5562600"/>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Power Transmission Projects</a:t>
            </a:r>
            <a:br>
              <a:rPr lang="en-US" sz="3600" dirty="0" smtClean="0"/>
            </a:br>
            <a:r>
              <a:rPr lang="en-US" sz="3600" dirty="0" smtClean="0"/>
              <a:t> in Kenya</a:t>
            </a:r>
            <a:endParaRPr lang="en-US" sz="3600" dirty="0"/>
          </a:p>
        </p:txBody>
      </p:sp>
      <p:sp>
        <p:nvSpPr>
          <p:cNvPr id="4" name="Content Placeholder 3"/>
          <p:cNvSpPr>
            <a:spLocks noGrp="1"/>
          </p:cNvSpPr>
          <p:nvPr>
            <p:ph sz="half" idx="2"/>
          </p:nvPr>
        </p:nvSpPr>
        <p:spPr>
          <a:xfrm>
            <a:off x="762000" y="1905000"/>
            <a:ext cx="7772400" cy="4185761"/>
          </a:xfrm>
        </p:spPr>
        <p:txBody>
          <a:bodyPr/>
          <a:lstStyle/>
          <a:p>
            <a:pPr lvl="0" indent="0" algn="just">
              <a:buNone/>
            </a:pPr>
            <a:r>
              <a:rPr lang="en-US" dirty="0" smtClean="0"/>
              <a:t>Under GOI-supported LOC of USD 61.60 million, 4 Power Transmission Projects are being executed for KETRACO. Contract execution has begun recently.</a:t>
            </a:r>
          </a:p>
          <a:p>
            <a:pPr algn="just"/>
            <a:endParaRPr lang="en-US" dirty="0"/>
          </a:p>
        </p:txBody>
      </p:sp>
    </p:spTree>
    <p:extLst>
      <p:ext uri="{BB962C8B-B14F-4D97-AF65-F5344CB8AC3E}">
        <p14:creationId xmlns:p14="http://schemas.microsoft.com/office/powerpoint/2010/main" val="615429772"/>
      </p:ext>
    </p:extLst>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Projects in Lesotho</a:t>
            </a:r>
            <a:endParaRPr lang="en-US" sz="3600" dirty="0"/>
          </a:p>
        </p:txBody>
      </p:sp>
      <p:sp>
        <p:nvSpPr>
          <p:cNvPr id="4" name="Content Placeholder 3"/>
          <p:cNvSpPr>
            <a:spLocks noGrp="1"/>
          </p:cNvSpPr>
          <p:nvPr>
            <p:ph sz="half" idx="2"/>
          </p:nvPr>
        </p:nvSpPr>
        <p:spPr>
          <a:xfrm>
            <a:off x="838200" y="1188576"/>
            <a:ext cx="7315200" cy="5693866"/>
          </a:xfrm>
        </p:spPr>
        <p:txBody>
          <a:bodyPr/>
          <a:lstStyle/>
          <a:p>
            <a:pPr lvl="0" indent="0" algn="just">
              <a:buNone/>
            </a:pPr>
            <a:r>
              <a:rPr lang="en-US" dirty="0" smtClean="0"/>
              <a:t>Under a GOI-supported LOC of USD 5 </a:t>
            </a:r>
            <a:r>
              <a:rPr lang="en-US" dirty="0" err="1" smtClean="0"/>
              <a:t>mn</a:t>
            </a:r>
            <a:r>
              <a:rPr lang="en-US" dirty="0" smtClean="0"/>
              <a:t> tractors have been supplied and irrigation projects have been executed.</a:t>
            </a:r>
          </a:p>
          <a:p>
            <a:pPr lvl="0" indent="0" algn="just">
              <a:buNone/>
            </a:pPr>
            <a:r>
              <a:rPr lang="en-US" dirty="0" smtClean="0"/>
              <a:t>Under 2</a:t>
            </a:r>
            <a:r>
              <a:rPr lang="en-US" baseline="30000" dirty="0" smtClean="0"/>
              <a:t>nd</a:t>
            </a:r>
            <a:r>
              <a:rPr lang="en-US" dirty="0" smtClean="0"/>
              <a:t> LOC of USD 4.70 </a:t>
            </a:r>
            <a:r>
              <a:rPr lang="en-US" dirty="0" err="1" smtClean="0"/>
              <a:t>mn</a:t>
            </a:r>
            <a:r>
              <a:rPr lang="en-US" dirty="0" smtClean="0"/>
              <a:t> a Project for Vocational Training Center for empowerment of youth and women is under execution</a:t>
            </a:r>
          </a:p>
          <a:p>
            <a:pPr algn="just"/>
            <a:endParaRPr lang="en-US" dirty="0"/>
          </a:p>
        </p:txBody>
      </p:sp>
    </p:spTree>
    <p:extLst>
      <p:ext uri="{BB962C8B-B14F-4D97-AF65-F5344CB8AC3E}">
        <p14:creationId xmlns:p14="http://schemas.microsoft.com/office/powerpoint/2010/main" val="1515414314"/>
      </p:ext>
    </p:extLst>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Malawi - </a:t>
            </a:r>
            <a:r>
              <a:rPr lang="en-US" altLang="ko-KR" sz="3200" dirty="0" smtClean="0">
                <a:latin typeface="Calibri" pitchFamily="34" charset="0"/>
              </a:rPr>
              <a:t>Agro-processing plant</a:t>
            </a:r>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0" y="1223180"/>
            <a:ext cx="4502150" cy="4415620"/>
          </a:xfrm>
          <a:prstGeom prst="roundRect">
            <a:avLst/>
          </a:prstGeom>
          <a:noFill/>
          <a:ln w="9525">
            <a:noFill/>
            <a:miter lim="800000"/>
            <a:headEnd/>
            <a:tailEnd/>
          </a:ln>
          <a:effectLst/>
        </p:spPr>
      </p:pic>
      <p:pic>
        <p:nvPicPr>
          <p:cNvPr id="6" name="Picture 3"/>
          <p:cNvPicPr>
            <a:picLocks noGrp="1" noChangeAspect="1" noChangeArrowheads="1"/>
          </p:cNvPicPr>
          <p:nvPr>
            <p:ph sz="half" idx="2"/>
          </p:nvPr>
        </p:nvPicPr>
        <p:blipFill>
          <a:blip r:embed="rId3" cstate="print"/>
          <a:srcRect/>
          <a:stretch>
            <a:fillRect/>
          </a:stretch>
        </p:blipFill>
        <p:spPr bwMode="auto">
          <a:xfrm>
            <a:off x="4572001" y="1219200"/>
            <a:ext cx="4572000" cy="4419600"/>
          </a:xfrm>
          <a:prstGeom prst="roundRect">
            <a:avLst/>
          </a:prstGeom>
          <a:noFill/>
          <a:ln w="9525">
            <a:noFill/>
            <a:miter lim="800000"/>
            <a:headEnd/>
            <a:tailEnd/>
          </a:ln>
          <a:effectLst/>
        </p:spPr>
      </p:pic>
      <p:sp>
        <p:nvSpPr>
          <p:cNvPr id="7" name="Rectangle 6"/>
          <p:cNvSpPr/>
          <p:nvPr/>
        </p:nvSpPr>
        <p:spPr>
          <a:xfrm>
            <a:off x="0" y="5715000"/>
            <a:ext cx="9144000" cy="1015663"/>
          </a:xfrm>
          <a:prstGeom prst="rect">
            <a:avLst/>
          </a:prstGeom>
        </p:spPr>
        <p:txBody>
          <a:bodyPr wrap="square">
            <a:spAutoFit/>
          </a:bodyPr>
          <a:lstStyle/>
          <a:p>
            <a:pPr algn="ctr"/>
            <a:r>
              <a:rPr kumimoji="1" lang="en-US" sz="2000" b="1" dirty="0" smtClean="0">
                <a:latin typeface="Calibri" pitchFamily="34" charset="0"/>
              </a:rPr>
              <a:t>Equipments supplied, installed, commissioned and training provided by Indian company, under the LOC of USD 30 </a:t>
            </a:r>
            <a:r>
              <a:rPr kumimoji="1" lang="en-US" sz="2000" b="1" dirty="0" err="1" smtClean="0">
                <a:latin typeface="Calibri" pitchFamily="34" charset="0"/>
              </a:rPr>
              <a:t>mn</a:t>
            </a:r>
            <a:r>
              <a:rPr kumimoji="1" lang="en-US" sz="2000" b="1" dirty="0" smtClean="0">
                <a:latin typeface="Calibri" pitchFamily="34" charset="0"/>
              </a:rPr>
              <a:t> to Govt. of Malawi, for One Village One Product </a:t>
            </a:r>
            <a:r>
              <a:rPr kumimoji="1" lang="en-US" sz="2000" b="1" dirty="0" err="1" smtClean="0">
                <a:latin typeface="Calibri" pitchFamily="34" charset="0"/>
              </a:rPr>
              <a:t>Programme</a:t>
            </a:r>
            <a:r>
              <a:rPr kumimoji="1" lang="en-US" sz="2000" b="1" dirty="0" smtClean="0">
                <a:latin typeface="Calibri" pitchFamily="34" charset="0"/>
              </a:rPr>
              <a:t> (OVOP) and Small Holder’s Irrigation </a:t>
            </a:r>
            <a:r>
              <a:rPr kumimoji="1" lang="en-US" sz="2000" b="1" dirty="0" err="1" smtClean="0">
                <a:latin typeface="Calibri" pitchFamily="34" charset="0"/>
              </a:rPr>
              <a:t>Programme</a:t>
            </a:r>
            <a:r>
              <a:rPr kumimoji="1" lang="en-US" sz="2000" b="1" dirty="0" smtClean="0">
                <a:latin typeface="Calibri" pitchFamily="34" charset="0"/>
              </a:rPr>
              <a:t>  </a:t>
            </a:r>
            <a:endParaRPr lang="en-US" sz="2000" dirty="0">
              <a:latin typeface="Calibri" pitchFamily="34" charset="0"/>
            </a:endParaRPr>
          </a:p>
        </p:txBody>
      </p:sp>
    </p:spTree>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Malawi-Tractors</a:t>
            </a:r>
            <a:endParaRPr lang="en-US" dirty="0"/>
          </a:p>
        </p:txBody>
      </p:sp>
      <p:sp>
        <p:nvSpPr>
          <p:cNvPr id="4" name="Content Placeholder 3"/>
          <p:cNvSpPr>
            <a:spLocks noGrp="1"/>
          </p:cNvSpPr>
          <p:nvPr>
            <p:ph sz="half" idx="2"/>
          </p:nvPr>
        </p:nvSpPr>
        <p:spPr>
          <a:xfrm>
            <a:off x="4642338" y="1219200"/>
            <a:ext cx="4120662" cy="5632311"/>
          </a:xfrm>
        </p:spPr>
        <p:txBody>
          <a:bodyPr/>
          <a:lstStyle/>
          <a:p>
            <a:pPr algn="just"/>
            <a:r>
              <a:rPr lang="en-US" sz="2400" dirty="0" smtClean="0"/>
              <a:t>Supply of 177 tractors to Malawi under the LOC of USD 50 million have been distributed to Agricultural Development Divisions in Malawi where rural farmers are now able to hire them for use in their fields.</a:t>
            </a:r>
            <a:endParaRPr lang="en-US" sz="2400" dirty="0"/>
          </a:p>
        </p:txBody>
      </p:sp>
      <p:pic>
        <p:nvPicPr>
          <p:cNvPr id="24578" name="Picture 2"/>
          <p:cNvPicPr>
            <a:picLocks noGrp="1" noChangeAspect="1" noChangeArrowheads="1"/>
          </p:cNvPicPr>
          <p:nvPr>
            <p:ph sz="half" idx="1"/>
          </p:nvPr>
        </p:nvPicPr>
        <p:blipFill>
          <a:blip r:embed="rId2" cstate="print"/>
          <a:srcRect/>
          <a:stretch>
            <a:fillRect/>
          </a:stretch>
        </p:blipFill>
        <p:spPr bwMode="auto">
          <a:xfrm>
            <a:off x="0" y="1219200"/>
            <a:ext cx="4572000" cy="5638800"/>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Projects in Mozambique</a:t>
            </a:r>
            <a:endParaRPr lang="en-US" sz="3600" dirty="0"/>
          </a:p>
        </p:txBody>
      </p:sp>
      <p:sp>
        <p:nvSpPr>
          <p:cNvPr id="4" name="Content Placeholder 3"/>
          <p:cNvSpPr>
            <a:spLocks noGrp="1"/>
          </p:cNvSpPr>
          <p:nvPr>
            <p:ph sz="half" idx="2"/>
          </p:nvPr>
        </p:nvSpPr>
        <p:spPr>
          <a:xfrm>
            <a:off x="838200" y="1295400"/>
            <a:ext cx="7315200" cy="4616648"/>
          </a:xfrm>
        </p:spPr>
        <p:txBody>
          <a:bodyPr/>
          <a:lstStyle/>
          <a:p>
            <a:pPr lvl="0" indent="0" algn="just">
              <a:buNone/>
            </a:pPr>
            <a:r>
              <a:rPr lang="en-US" dirty="0" smtClean="0"/>
              <a:t>Under various GOI-supported LOCs aggregating USD 639.44 </a:t>
            </a:r>
            <a:r>
              <a:rPr lang="en-US" dirty="0" err="1" smtClean="0"/>
              <a:t>mn</a:t>
            </a:r>
            <a:r>
              <a:rPr lang="en-US" dirty="0" smtClean="0"/>
              <a:t> to Mozambique, various power transmission projects, rural electrification, irrigation, construction of </a:t>
            </a:r>
            <a:r>
              <a:rPr lang="en-US" dirty="0" err="1" smtClean="0"/>
              <a:t>borewells</a:t>
            </a:r>
            <a:r>
              <a:rPr lang="en-US" dirty="0" smtClean="0"/>
              <a:t>, IT Park projects have been/are being executed. </a:t>
            </a:r>
            <a:endParaRPr lang="en-US" dirty="0"/>
          </a:p>
        </p:txBody>
      </p:sp>
    </p:spTree>
    <p:extLst>
      <p:ext uri="{BB962C8B-B14F-4D97-AF65-F5344CB8AC3E}">
        <p14:creationId xmlns:p14="http://schemas.microsoft.com/office/powerpoint/2010/main" val="1515414314"/>
      </p:ext>
    </p:extLst>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Tanzania – Supply of Trucks, other vehicles and spare parts</a:t>
            </a:r>
            <a:endParaRPr lang="en-US" dirty="0"/>
          </a:p>
        </p:txBody>
      </p:sp>
      <p:sp>
        <p:nvSpPr>
          <p:cNvPr id="8" name="Content Placeholder 7"/>
          <p:cNvSpPr>
            <a:spLocks noGrp="1"/>
          </p:cNvSpPr>
          <p:nvPr>
            <p:ph sz="half" idx="2"/>
          </p:nvPr>
        </p:nvSpPr>
        <p:spPr>
          <a:xfrm>
            <a:off x="4642338" y="1295400"/>
            <a:ext cx="4120662" cy="5816977"/>
          </a:xfrm>
        </p:spPr>
        <p:txBody>
          <a:bodyPr/>
          <a:lstStyle/>
          <a:p>
            <a:pPr algn="just">
              <a:buNone/>
            </a:pPr>
            <a:r>
              <a:rPr lang="en-US" sz="2400" dirty="0" smtClean="0"/>
              <a:t>	Contract with the Ministry of </a:t>
            </a:r>
            <a:r>
              <a:rPr lang="en-US" sz="2400" dirty="0" err="1" smtClean="0"/>
              <a:t>Defence</a:t>
            </a:r>
            <a:r>
              <a:rPr lang="en-US" sz="2400" dirty="0" smtClean="0"/>
              <a:t> and National Service, Government of Tanzania for supply of 723 Trucks, other vehicles and spare parts under the LOC of USD 36.56 million.</a:t>
            </a:r>
          </a:p>
          <a:p>
            <a:endParaRPr lang="en-US" sz="2400" dirty="0"/>
          </a:p>
        </p:txBody>
      </p:sp>
      <p:pic>
        <p:nvPicPr>
          <p:cNvPr id="22530" name="Picture 2"/>
          <p:cNvPicPr>
            <a:picLocks noChangeAspect="1" noChangeArrowheads="1"/>
          </p:cNvPicPr>
          <p:nvPr/>
        </p:nvPicPr>
        <p:blipFill>
          <a:blip r:embed="rId2"/>
          <a:srcRect/>
          <a:stretch>
            <a:fillRect/>
          </a:stretch>
        </p:blipFill>
        <p:spPr bwMode="auto">
          <a:xfrm>
            <a:off x="-1" y="1219200"/>
            <a:ext cx="4876801" cy="5638800"/>
          </a:xfrm>
          <a:prstGeom prst="rect">
            <a:avLst/>
          </a:prstGeom>
          <a:noFill/>
          <a:ln w="9525">
            <a:noFill/>
            <a:miter lim="800000"/>
            <a:headEnd/>
            <a:tailEnd/>
          </a:ln>
          <a:effectLst/>
        </p:spPr>
      </p:pic>
      <p:sp>
        <p:nvSpPr>
          <p:cNvPr id="6" name="Content Placeholder 5"/>
          <p:cNvSpPr>
            <a:spLocks noGrp="1"/>
          </p:cNvSpPr>
          <p:nvPr>
            <p:ph sz="half" idx="1"/>
          </p:nvPr>
        </p:nvSpPr>
        <p:spPr>
          <a:xfrm flipV="1">
            <a:off x="4455945" y="4997698"/>
            <a:ext cx="45719" cy="45719"/>
          </a:xfrm>
        </p:spPr>
        <p:txBody>
          <a:bodyPr>
            <a:noAutofit/>
          </a:bodyPr>
          <a:lstStyle/>
          <a:p>
            <a:endParaRPr lang="en-US" dirty="0"/>
          </a:p>
        </p:txBody>
      </p:sp>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Our Presence in Africa</a:t>
            </a:r>
            <a:endParaRPr lang="en-US" dirty="0"/>
          </a:p>
        </p:txBody>
      </p:sp>
      <p:sp>
        <p:nvSpPr>
          <p:cNvPr id="5" name="Content Placeholder 4"/>
          <p:cNvSpPr>
            <a:spLocks noGrp="1"/>
          </p:cNvSpPr>
          <p:nvPr>
            <p:ph idx="1"/>
          </p:nvPr>
        </p:nvSpPr>
        <p:spPr>
          <a:xfrm>
            <a:off x="5334000" y="1219200"/>
            <a:ext cx="3429000" cy="3477875"/>
          </a:xfrm>
        </p:spPr>
        <p:txBody>
          <a:bodyPr/>
          <a:lstStyle/>
          <a:p>
            <a:pPr algn="just"/>
            <a:r>
              <a:rPr lang="en-US" dirty="0" smtClean="0"/>
              <a:t>Presence in over 50 countries</a:t>
            </a:r>
          </a:p>
          <a:p>
            <a:pPr algn="just"/>
            <a:r>
              <a:rPr lang="en-US" dirty="0" smtClean="0"/>
              <a:t>Credit aggregating over USD 6.44 billion currently extended by Exim Bank for projects in Africa. </a:t>
            </a:r>
            <a:endParaRPr lang="en-US" dirty="0"/>
          </a:p>
        </p:txBody>
      </p:sp>
      <p:pic>
        <p:nvPicPr>
          <p:cNvPr id="1026" name="Picture 2"/>
          <p:cNvPicPr>
            <a:picLocks noChangeAspect="1" noChangeArrowheads="1"/>
          </p:cNvPicPr>
          <p:nvPr/>
        </p:nvPicPr>
        <p:blipFill>
          <a:blip r:embed="rId2"/>
          <a:srcRect/>
          <a:stretch>
            <a:fillRect/>
          </a:stretch>
        </p:blipFill>
        <p:spPr bwMode="auto">
          <a:xfrm>
            <a:off x="152400" y="1219200"/>
            <a:ext cx="5029200" cy="5410200"/>
          </a:xfrm>
          <a:prstGeom prst="rect">
            <a:avLst/>
          </a:prstGeom>
          <a:noFill/>
          <a:ln w="9525">
            <a:noFill/>
            <a:miter lim="800000"/>
            <a:headEnd/>
            <a:tailEnd/>
          </a:ln>
          <a:effectLst/>
        </p:spPr>
      </p:pic>
    </p:spTree>
  </p:cSld>
  <p:clrMapOvr>
    <a:masterClrMapping/>
  </p:clrMapOvr>
  <p:transition spd="med">
    <p:cover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Tanzania- </a:t>
            </a:r>
            <a:r>
              <a:rPr lang="en-IN" dirty="0" smtClean="0"/>
              <a:t>Supply of tractors, pumps and equipments</a:t>
            </a:r>
            <a:endParaRPr lang="en-US" dirty="0"/>
          </a:p>
        </p:txBody>
      </p:sp>
      <p:sp>
        <p:nvSpPr>
          <p:cNvPr id="4" name="Content Placeholder 3"/>
          <p:cNvSpPr>
            <a:spLocks noGrp="1"/>
          </p:cNvSpPr>
          <p:nvPr>
            <p:ph sz="half" idx="2"/>
          </p:nvPr>
        </p:nvSpPr>
        <p:spPr>
          <a:xfrm>
            <a:off x="4642338" y="1219200"/>
            <a:ext cx="4120662" cy="4086503"/>
          </a:xfrm>
        </p:spPr>
        <p:txBody>
          <a:bodyPr/>
          <a:lstStyle/>
          <a:p>
            <a:pPr algn="just">
              <a:buNone/>
            </a:pPr>
            <a:r>
              <a:rPr lang="en-IN" sz="2400" dirty="0" smtClean="0"/>
              <a:t>	Supply of tractors, pumps and equipments under the LOC of USD 40 million to Government of Tanzania.</a:t>
            </a:r>
            <a:endParaRPr lang="en-US" sz="2400" dirty="0" smtClean="0"/>
          </a:p>
          <a:p>
            <a:pPr algn="just"/>
            <a:endParaRPr lang="en-US" sz="2400" dirty="0"/>
          </a:p>
        </p:txBody>
      </p:sp>
      <p:pic>
        <p:nvPicPr>
          <p:cNvPr id="5" name="Content Placeholder 4" descr="C:\Users\saroj.k\AppData\Local\Microsoft\Windows\Temporary Internet Files\Content.Word\Tanzania Tractor.jpg"/>
          <p:cNvPicPr>
            <a:picLocks noGrp="1"/>
          </p:cNvPicPr>
          <p:nvPr>
            <p:ph sz="half" idx="1"/>
          </p:nvPr>
        </p:nvPicPr>
        <p:blipFill>
          <a:blip r:embed="rId3" cstate="print"/>
          <a:srcRect/>
          <a:stretch>
            <a:fillRect/>
          </a:stretch>
        </p:blipFill>
        <p:spPr bwMode="auto">
          <a:xfrm>
            <a:off x="0" y="1219200"/>
            <a:ext cx="4648200" cy="5638799"/>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GOI-supported </a:t>
            </a:r>
            <a:r>
              <a:rPr lang="en-US" dirty="0" smtClean="0"/>
              <a:t>LOCs to Zambia</a:t>
            </a:r>
            <a:endParaRPr lang="en-US" dirty="0"/>
          </a:p>
        </p:txBody>
      </p:sp>
      <p:sp>
        <p:nvSpPr>
          <p:cNvPr id="4" name="Content Placeholder 3"/>
          <p:cNvSpPr>
            <a:spLocks noGrp="1"/>
          </p:cNvSpPr>
          <p:nvPr>
            <p:ph sz="half" idx="2"/>
          </p:nvPr>
        </p:nvSpPr>
        <p:spPr>
          <a:xfrm>
            <a:off x="-30192" y="1752600"/>
            <a:ext cx="8915400" cy="4401205"/>
          </a:xfrm>
        </p:spPr>
        <p:txBody>
          <a:bodyPr/>
          <a:lstStyle/>
          <a:p>
            <a:pPr marL="860425" lvl="0" indent="-457200" algn="just">
              <a:buFont typeface="Wingdings" panose="05000000000000000000" pitchFamily="2" charset="2"/>
              <a:buChar char="Ø"/>
            </a:pPr>
            <a:r>
              <a:rPr lang="en-US" dirty="0" err="1" smtClean="0"/>
              <a:t>Itezhi-Tezhi</a:t>
            </a:r>
            <a:r>
              <a:rPr lang="en-US" dirty="0" smtClean="0"/>
              <a:t> Hydro Electric Project under USD 50 million, under implementation</a:t>
            </a:r>
          </a:p>
          <a:p>
            <a:pPr marL="860425" lvl="0" indent="-457200" algn="just">
              <a:buFont typeface="Wingdings" panose="05000000000000000000" pitchFamily="2" charset="2"/>
              <a:buChar char="Ø"/>
            </a:pPr>
            <a:r>
              <a:rPr lang="en-US" dirty="0" smtClean="0"/>
              <a:t>Execution is about to commence for pre-fabricated health posts in Zambia under another LOC of USD 50 million. </a:t>
            </a:r>
          </a:p>
          <a:p>
            <a:pPr algn="just"/>
            <a:endParaRPr lang="en-US" dirty="0"/>
          </a:p>
        </p:txBody>
      </p:sp>
    </p:spTree>
    <p:extLst>
      <p:ext uri="{BB962C8B-B14F-4D97-AF65-F5344CB8AC3E}">
        <p14:creationId xmlns:p14="http://schemas.microsoft.com/office/powerpoint/2010/main" val="110791316"/>
      </p:ext>
    </p:extLst>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Zambia – Supply of Vehicles</a:t>
            </a:r>
            <a:endParaRPr lang="en-US" dirty="0"/>
          </a:p>
        </p:txBody>
      </p:sp>
      <p:sp>
        <p:nvSpPr>
          <p:cNvPr id="4" name="Content Placeholder 3"/>
          <p:cNvSpPr>
            <a:spLocks noGrp="1"/>
          </p:cNvSpPr>
          <p:nvPr>
            <p:ph sz="half" idx="2"/>
          </p:nvPr>
        </p:nvSpPr>
        <p:spPr>
          <a:xfrm>
            <a:off x="4642338" y="1295400"/>
            <a:ext cx="4120662" cy="4801314"/>
          </a:xfrm>
        </p:spPr>
        <p:txBody>
          <a:bodyPr/>
          <a:lstStyle/>
          <a:p>
            <a:pPr algn="just"/>
            <a:r>
              <a:rPr lang="en-US" sz="1800" dirty="0" smtClean="0"/>
              <a:t>Vehicles procured by Govt. of Zambia for various departments, which include – Zambia Police, Zambia National Services, and the Zambia </a:t>
            </a:r>
            <a:r>
              <a:rPr lang="en-US" sz="1800" dirty="0" err="1" smtClean="0"/>
              <a:t>Defence</a:t>
            </a:r>
            <a:r>
              <a:rPr lang="en-US" sz="1800" dirty="0" smtClean="0"/>
              <a:t> Forces.</a:t>
            </a:r>
          </a:p>
          <a:p>
            <a:pPr algn="just"/>
            <a:r>
              <a:rPr lang="en-US" sz="1800" dirty="0" smtClean="0"/>
              <a:t>Supply of vehicles had majorly improved the Police presence and patrolling all over the country, even in far flung remote areas.</a:t>
            </a:r>
            <a:endParaRPr lang="en-US" sz="1800"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0" y="1295400"/>
            <a:ext cx="4572000" cy="5562600"/>
          </a:xfrm>
          <a:prstGeom prst="roundRect">
            <a:avLst/>
          </a:prstGeom>
          <a:noFill/>
          <a:ln w="38100">
            <a:noFill/>
            <a:miter lim="800000"/>
            <a:headEnd/>
            <a:tailEnd/>
          </a:ln>
        </p:spPr>
      </p:pic>
    </p:spTree>
    <p:extLst>
      <p:ext uri="{BB962C8B-B14F-4D97-AF65-F5344CB8AC3E}">
        <p14:creationId xmlns:p14="http://schemas.microsoft.com/office/powerpoint/2010/main" val="3972833119"/>
      </p:ext>
    </p:extLst>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ZAMBIA - ZAMBEZI PORTLAND CEMENT PLANT</a:t>
            </a:r>
            <a:endParaRPr lang="en-US" dirty="0"/>
          </a:p>
        </p:txBody>
      </p:sp>
      <p:sp>
        <p:nvSpPr>
          <p:cNvPr id="4" name="Content Placeholder 3"/>
          <p:cNvSpPr>
            <a:spLocks noGrp="1"/>
          </p:cNvSpPr>
          <p:nvPr>
            <p:ph sz="half" idx="2"/>
          </p:nvPr>
        </p:nvSpPr>
        <p:spPr>
          <a:xfrm>
            <a:off x="4642338" y="1538290"/>
            <a:ext cx="4120662" cy="3416320"/>
          </a:xfrm>
        </p:spPr>
        <p:txBody>
          <a:bodyPr/>
          <a:lstStyle/>
          <a:p>
            <a:pPr algn="just">
              <a:buNone/>
            </a:pPr>
            <a:r>
              <a:rPr lang="en-US" sz="2400" dirty="0" smtClean="0"/>
              <a:t>	A 1000 TPD cement plant designed, supplied and being commissioned at Zambezi Cement Plant in Zambia</a:t>
            </a:r>
            <a:endParaRPr lang="en-US" sz="2400" dirty="0"/>
          </a:p>
        </p:txBody>
      </p:sp>
      <p:pic>
        <p:nvPicPr>
          <p:cNvPr id="24578" name="Picture 2"/>
          <p:cNvPicPr>
            <a:picLocks noGrp="1" noChangeAspect="1" noChangeArrowheads="1"/>
          </p:cNvPicPr>
          <p:nvPr>
            <p:ph sz="half" idx="1"/>
          </p:nvPr>
        </p:nvPicPr>
        <p:blipFill>
          <a:blip r:embed="rId2"/>
          <a:srcRect/>
          <a:stretch>
            <a:fillRect/>
          </a:stretch>
        </p:blipFill>
        <p:spPr bwMode="auto">
          <a:xfrm>
            <a:off x="0" y="1295401"/>
            <a:ext cx="4572000" cy="5562600"/>
          </a:xfrm>
          <a:prstGeom prst="rect">
            <a:avLst/>
          </a:prstGeom>
          <a:noFill/>
          <a:ln w="9525">
            <a:noFill/>
            <a:miter lim="800000"/>
            <a:headEnd/>
            <a:tailEnd/>
          </a:ln>
          <a:effectLst/>
        </p:spPr>
      </p:pic>
    </p:spTree>
    <p:extLst>
      <p:ext uri="{BB962C8B-B14F-4D97-AF65-F5344CB8AC3E}">
        <p14:creationId xmlns:p14="http://schemas.microsoft.com/office/powerpoint/2010/main" val="1474823708"/>
      </p:ext>
    </p:extLst>
  </p:cSld>
  <p:clrMapOvr>
    <a:masterClrMapping/>
  </p:clrMapOvr>
  <p:transition spd="med">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Impact of the GOI-LOCs</a:t>
            </a:r>
            <a:endParaRPr lang="en-US" sz="3600" dirty="0"/>
          </a:p>
        </p:txBody>
      </p:sp>
      <p:sp>
        <p:nvSpPr>
          <p:cNvPr id="4" name="Content Placeholder 3"/>
          <p:cNvSpPr>
            <a:spLocks noGrp="1"/>
          </p:cNvSpPr>
          <p:nvPr>
            <p:ph sz="half" idx="2"/>
          </p:nvPr>
        </p:nvSpPr>
        <p:spPr>
          <a:xfrm>
            <a:off x="152400" y="1447800"/>
            <a:ext cx="8610600" cy="5047536"/>
          </a:xfrm>
        </p:spPr>
        <p:txBody>
          <a:bodyPr/>
          <a:lstStyle/>
          <a:p>
            <a:pPr lvl="0" indent="0" algn="just">
              <a:buNone/>
            </a:pPr>
            <a:r>
              <a:rPr lang="en-GB" dirty="0" smtClean="0"/>
              <a:t>A variety </a:t>
            </a:r>
            <a:r>
              <a:rPr lang="en-GB" dirty="0"/>
              <a:t>of </a:t>
            </a:r>
            <a:r>
              <a:rPr lang="en-GB" dirty="0" smtClean="0"/>
              <a:t>developmental projects in sectors </a:t>
            </a:r>
            <a:r>
              <a:rPr lang="en-GB" dirty="0"/>
              <a:t>like Agriculture, Transportation, Manufacturing (cement, sugar), Energy (generation, transmission and rural electrification) and </a:t>
            </a:r>
            <a:r>
              <a:rPr lang="en-GB" dirty="0" smtClean="0"/>
              <a:t>Infrastructure have been covered.  </a:t>
            </a:r>
          </a:p>
          <a:p>
            <a:pPr lvl="0" indent="0" algn="just">
              <a:buNone/>
            </a:pPr>
            <a:r>
              <a:rPr lang="en-GB" dirty="0" smtClean="0"/>
              <a:t>They have strengthened bilateral cooperation.</a:t>
            </a:r>
          </a:p>
          <a:p>
            <a:pPr lvl="0" indent="0" algn="just">
              <a:buNone/>
            </a:pPr>
            <a:r>
              <a:rPr lang="en-GB" dirty="0" smtClean="0"/>
              <a:t>Helped people at Grass Root level.</a:t>
            </a:r>
            <a:endParaRPr lang="en-US" dirty="0"/>
          </a:p>
        </p:txBody>
      </p:sp>
    </p:spTree>
    <p:extLst>
      <p:ext uri="{BB962C8B-B14F-4D97-AF65-F5344CB8AC3E}">
        <p14:creationId xmlns:p14="http://schemas.microsoft.com/office/powerpoint/2010/main" val="1515414314"/>
      </p:ext>
    </p:extLst>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Impact of the GOI-LOCs</a:t>
            </a:r>
            <a:endParaRPr lang="en-US" sz="3600" dirty="0"/>
          </a:p>
        </p:txBody>
      </p:sp>
      <p:sp>
        <p:nvSpPr>
          <p:cNvPr id="4" name="Content Placeholder 3"/>
          <p:cNvSpPr>
            <a:spLocks noGrp="1"/>
          </p:cNvSpPr>
          <p:nvPr>
            <p:ph sz="half" idx="2"/>
          </p:nvPr>
        </p:nvSpPr>
        <p:spPr>
          <a:xfrm>
            <a:off x="1066800" y="1981200"/>
            <a:ext cx="7010400" cy="1846659"/>
          </a:xfrm>
        </p:spPr>
        <p:txBody>
          <a:bodyPr/>
          <a:lstStyle/>
          <a:p>
            <a:pPr lvl="0" indent="0" algn="just">
              <a:buNone/>
            </a:pPr>
            <a:r>
              <a:rPr lang="en-GB" dirty="0" smtClean="0"/>
              <a:t>In a nutshell :</a:t>
            </a:r>
          </a:p>
          <a:p>
            <a:pPr lvl="0" indent="0" algn="just">
              <a:buNone/>
            </a:pPr>
            <a:r>
              <a:rPr lang="en-GB" dirty="0" smtClean="0"/>
              <a:t>“ </a:t>
            </a:r>
            <a:r>
              <a:rPr lang="en-GB" sz="3600" dirty="0" smtClean="0"/>
              <a:t>AAA</a:t>
            </a:r>
            <a:r>
              <a:rPr lang="en-GB" dirty="0" smtClean="0"/>
              <a:t> + </a:t>
            </a:r>
            <a:r>
              <a:rPr lang="en-GB" sz="3600" dirty="0" smtClean="0"/>
              <a:t>C</a:t>
            </a:r>
            <a:r>
              <a:rPr lang="en-GB" dirty="0" smtClean="0"/>
              <a:t> through </a:t>
            </a:r>
            <a:r>
              <a:rPr lang="en-GB" sz="3600" dirty="0" smtClean="0"/>
              <a:t>B</a:t>
            </a:r>
            <a:r>
              <a:rPr lang="en-GB" dirty="0" smtClean="0"/>
              <a:t> = </a:t>
            </a:r>
            <a:r>
              <a:rPr lang="en-GB" sz="3600" dirty="0" smtClean="0"/>
              <a:t>T </a:t>
            </a:r>
            <a:r>
              <a:rPr lang="en-GB" dirty="0" smtClean="0"/>
              <a:t>”</a:t>
            </a:r>
            <a:endParaRPr lang="en-US" dirty="0"/>
          </a:p>
        </p:txBody>
      </p:sp>
    </p:spTree>
    <p:extLst>
      <p:ext uri="{BB962C8B-B14F-4D97-AF65-F5344CB8AC3E}">
        <p14:creationId xmlns:p14="http://schemas.microsoft.com/office/powerpoint/2010/main" val="3079345832"/>
      </p:ext>
    </p:extLst>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685800" y="1550075"/>
            <a:ext cx="7772400" cy="2031325"/>
          </a:xfrm>
        </p:spPr>
        <p:txBody>
          <a:bodyPr/>
          <a:lstStyle/>
          <a:p>
            <a:r>
              <a:rPr lang="en-US" sz="4400" dirty="0" smtClean="0"/>
              <a:t>Some of the Projects supported by </a:t>
            </a:r>
            <a:br>
              <a:rPr lang="en-US" sz="4400" dirty="0" smtClean="0"/>
            </a:br>
            <a:r>
              <a:rPr lang="en-US" sz="4400" dirty="0" smtClean="0"/>
              <a:t>Exim Bank</a:t>
            </a:r>
            <a:endParaRPr lang="en-US" sz="4400" dirty="0"/>
          </a:p>
        </p:txBody>
      </p:sp>
      <p:sp>
        <p:nvSpPr>
          <p:cNvPr id="6" name="Subtitle 5"/>
          <p:cNvSpPr>
            <a:spLocks noGrp="1"/>
          </p:cNvSpPr>
          <p:nvPr>
            <p:ph type="subTitle" sz="quarter" idx="1"/>
          </p:nvPr>
        </p:nvSpPr>
        <p:spPr/>
        <p:txBody>
          <a:bodyPr/>
          <a:lstStyle/>
          <a:p>
            <a:endParaRPr lang="en-US"/>
          </a:p>
        </p:txBody>
      </p:sp>
    </p:spTree>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MAURITIUS - CONVENTION CENTRE</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642338" y="1538290"/>
            <a:ext cx="4501662" cy="2862322"/>
          </a:xfrm>
        </p:spPr>
        <p:txBody>
          <a:bodyPr/>
          <a:lstStyle/>
          <a:p>
            <a:pPr algn="just">
              <a:buNone/>
            </a:pPr>
            <a:r>
              <a:rPr lang="fr-FR" sz="2400" dirty="0" smtClean="0"/>
              <a:t>	Exhibition Centre for Les Pailles </a:t>
            </a:r>
            <a:r>
              <a:rPr lang="fr-FR" sz="2400" dirty="0" err="1" smtClean="0"/>
              <a:t>Conference</a:t>
            </a:r>
            <a:r>
              <a:rPr lang="fr-FR" sz="2400" dirty="0" smtClean="0"/>
              <a:t> Centre (</a:t>
            </a:r>
            <a:r>
              <a:rPr lang="fr-FR" sz="2400" dirty="0" err="1" smtClean="0"/>
              <a:t>Swami</a:t>
            </a:r>
            <a:r>
              <a:rPr lang="fr-FR" sz="2400" dirty="0" smtClean="0"/>
              <a:t> </a:t>
            </a:r>
            <a:r>
              <a:rPr lang="fr-FR" sz="2400" dirty="0" err="1" smtClean="0"/>
              <a:t>Vivekananda</a:t>
            </a:r>
            <a:r>
              <a:rPr lang="fr-FR" sz="2400" dirty="0" smtClean="0"/>
              <a:t> International Convention Center) in </a:t>
            </a:r>
            <a:r>
              <a:rPr lang="fr-FR" sz="2400" dirty="0" err="1" smtClean="0"/>
              <a:t>Mauritius</a:t>
            </a:r>
            <a:endParaRPr lang="en-US" sz="2400" dirty="0"/>
          </a:p>
        </p:txBody>
      </p:sp>
      <p:pic>
        <p:nvPicPr>
          <p:cNvPr id="6" name="Picture 5" descr="http://indiahighcom-mauritius.org/images/Swami-Vivekananda2.jpg"/>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4191000" cy="4343400"/>
          </a:xfrm>
          <a:prstGeom prst="rect">
            <a:avLst/>
          </a:prstGeom>
          <a:noFill/>
          <a:ln>
            <a:noFill/>
          </a:ln>
        </p:spPr>
      </p:pic>
    </p:spTree>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MAURITIUS - EBENE CYBER TOWER</a:t>
            </a:r>
            <a:endParaRPr lang="en-US" dirty="0"/>
          </a:p>
        </p:txBody>
      </p:sp>
      <p:sp>
        <p:nvSpPr>
          <p:cNvPr id="4" name="Content Placeholder 3"/>
          <p:cNvSpPr>
            <a:spLocks noGrp="1"/>
          </p:cNvSpPr>
          <p:nvPr>
            <p:ph sz="half" idx="2"/>
          </p:nvPr>
        </p:nvSpPr>
        <p:spPr>
          <a:xfrm>
            <a:off x="4642338" y="1538290"/>
            <a:ext cx="4120662" cy="2862322"/>
          </a:xfrm>
        </p:spPr>
        <p:txBody>
          <a:bodyPr/>
          <a:lstStyle/>
          <a:p>
            <a:pPr algn="just">
              <a:buNone/>
            </a:pPr>
            <a:r>
              <a:rPr lang="en-US" sz="2400" dirty="0" smtClean="0"/>
              <a:t>	</a:t>
            </a:r>
            <a:r>
              <a:rPr lang="en-US" sz="2400" dirty="0" err="1" smtClean="0"/>
              <a:t>Ebene</a:t>
            </a:r>
            <a:r>
              <a:rPr lang="en-US" sz="2400" dirty="0" smtClean="0"/>
              <a:t> Cyber Tower, an intelligent building to house IT companies in Mauritius, designed and built on turnkey basis</a:t>
            </a:r>
            <a:endParaRPr lang="en-US" sz="2400" dirty="0"/>
          </a:p>
        </p:txBody>
      </p:sp>
      <p:pic>
        <p:nvPicPr>
          <p:cNvPr id="21506" name="Picture 2"/>
          <p:cNvPicPr>
            <a:picLocks noGrp="1" noChangeAspect="1" noChangeArrowheads="1"/>
          </p:cNvPicPr>
          <p:nvPr>
            <p:ph sz="half" idx="1"/>
          </p:nvPr>
        </p:nvPicPr>
        <p:blipFill>
          <a:blip r:embed="rId3"/>
          <a:srcRect/>
          <a:stretch>
            <a:fillRect/>
          </a:stretch>
        </p:blipFill>
        <p:spPr bwMode="auto">
          <a:xfrm>
            <a:off x="0" y="1295400"/>
            <a:ext cx="4495800" cy="5562600"/>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TANZANIA - SONGO </a:t>
            </a:r>
            <a:r>
              <a:rPr lang="en-US" dirty="0" err="1" smtClean="0"/>
              <a:t>SONGO</a:t>
            </a:r>
            <a:r>
              <a:rPr lang="en-US" dirty="0" smtClean="0"/>
              <a:t> GAS ELECTRICITY PROJECT</a:t>
            </a:r>
            <a:endParaRPr lang="en-US" dirty="0"/>
          </a:p>
        </p:txBody>
      </p:sp>
      <p:sp>
        <p:nvSpPr>
          <p:cNvPr id="4" name="Content Placeholder 3"/>
          <p:cNvSpPr>
            <a:spLocks noGrp="1"/>
          </p:cNvSpPr>
          <p:nvPr>
            <p:ph sz="half" idx="2"/>
          </p:nvPr>
        </p:nvSpPr>
        <p:spPr>
          <a:xfrm>
            <a:off x="4642338" y="1538290"/>
            <a:ext cx="4120662" cy="3416320"/>
          </a:xfrm>
        </p:spPr>
        <p:txBody>
          <a:bodyPr/>
          <a:lstStyle/>
          <a:p>
            <a:pPr algn="just">
              <a:buNone/>
            </a:pPr>
            <a:r>
              <a:rPr lang="en-US" sz="2400" dirty="0" smtClean="0"/>
              <a:t>	Exim Bank has supported the </a:t>
            </a:r>
            <a:r>
              <a:rPr lang="en-US" sz="2400" dirty="0" err="1" smtClean="0"/>
              <a:t>Songo</a:t>
            </a:r>
            <a:r>
              <a:rPr lang="en-US" sz="2400" dirty="0" smtClean="0"/>
              <a:t> </a:t>
            </a:r>
            <a:r>
              <a:rPr lang="en-US" sz="2400" dirty="0" err="1" smtClean="0"/>
              <a:t>Songo</a:t>
            </a:r>
            <a:r>
              <a:rPr lang="en-US" sz="2400" dirty="0" smtClean="0"/>
              <a:t> Gas Electricity Project in Tanzania, supplied and commissioned</a:t>
            </a:r>
          </a:p>
        </p:txBody>
      </p:sp>
      <p:pic>
        <p:nvPicPr>
          <p:cNvPr id="22530" name="Picture 2"/>
          <p:cNvPicPr>
            <a:picLocks noGrp="1" noChangeAspect="1" noChangeArrowheads="1"/>
          </p:cNvPicPr>
          <p:nvPr>
            <p:ph sz="half" idx="1"/>
          </p:nvPr>
        </p:nvPicPr>
        <p:blipFill>
          <a:blip r:embed="rId2"/>
          <a:srcRect/>
          <a:stretch>
            <a:fillRect/>
          </a:stretch>
        </p:blipFill>
        <p:spPr bwMode="auto">
          <a:xfrm>
            <a:off x="0" y="1295400"/>
            <a:ext cx="4572000" cy="5562600"/>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Our Presence in Africa</a:t>
            </a:r>
            <a:endParaRPr lang="en-US" dirty="0"/>
          </a:p>
        </p:txBody>
      </p:sp>
      <p:sp>
        <p:nvSpPr>
          <p:cNvPr id="5" name="Content Placeholder 4"/>
          <p:cNvSpPr>
            <a:spLocks noGrp="1"/>
          </p:cNvSpPr>
          <p:nvPr>
            <p:ph idx="1"/>
          </p:nvPr>
        </p:nvSpPr>
        <p:spPr>
          <a:xfrm>
            <a:off x="5334000" y="1219200"/>
            <a:ext cx="3429000" cy="5355312"/>
          </a:xfrm>
        </p:spPr>
        <p:txBody>
          <a:bodyPr/>
          <a:lstStyle/>
          <a:p>
            <a:pPr algn="just"/>
            <a:r>
              <a:rPr lang="en-US" sz="1800" dirty="0" smtClean="0"/>
              <a:t>Variety of products already tested in Africa</a:t>
            </a:r>
          </a:p>
          <a:p>
            <a:pPr lvl="1" algn="just"/>
            <a:r>
              <a:rPr lang="en-US" sz="1600" dirty="0" smtClean="0"/>
              <a:t>Lines of Credit</a:t>
            </a:r>
          </a:p>
          <a:p>
            <a:pPr lvl="1" algn="just"/>
            <a:r>
              <a:rPr lang="en-US" sz="1600" dirty="0" smtClean="0"/>
              <a:t>Buyer’s Credit</a:t>
            </a:r>
          </a:p>
          <a:p>
            <a:pPr lvl="1" algn="just"/>
            <a:r>
              <a:rPr lang="en-US" sz="1600" dirty="0" smtClean="0"/>
              <a:t>Buyer’s Credit under NEIA</a:t>
            </a:r>
          </a:p>
          <a:p>
            <a:pPr lvl="1" algn="just"/>
            <a:r>
              <a:rPr lang="en-US" sz="1600" dirty="0" smtClean="0"/>
              <a:t>Overseas Investment Finance</a:t>
            </a:r>
          </a:p>
          <a:p>
            <a:pPr lvl="1" algn="just"/>
            <a:r>
              <a:rPr lang="en-US" sz="1600" dirty="0" smtClean="0"/>
              <a:t>Working Capital facilities</a:t>
            </a:r>
          </a:p>
          <a:p>
            <a:pPr lvl="1" algn="just"/>
            <a:r>
              <a:rPr lang="en-US" sz="1600" dirty="0" smtClean="0"/>
              <a:t>Non-fund based facilities </a:t>
            </a:r>
            <a:endParaRPr lang="en-US" sz="1600" dirty="0"/>
          </a:p>
        </p:txBody>
      </p:sp>
      <p:pic>
        <p:nvPicPr>
          <p:cNvPr id="1026" name="Picture 2"/>
          <p:cNvPicPr>
            <a:picLocks noChangeAspect="1" noChangeArrowheads="1"/>
          </p:cNvPicPr>
          <p:nvPr/>
        </p:nvPicPr>
        <p:blipFill>
          <a:blip r:embed="rId2"/>
          <a:srcRect/>
          <a:stretch>
            <a:fillRect/>
          </a:stretch>
        </p:blipFill>
        <p:spPr bwMode="auto">
          <a:xfrm>
            <a:off x="152400" y="1219200"/>
            <a:ext cx="5029200" cy="5410200"/>
          </a:xfrm>
          <a:prstGeom prst="rect">
            <a:avLst/>
          </a:prstGeom>
          <a:noFill/>
          <a:ln w="9525">
            <a:noFill/>
            <a:miter lim="800000"/>
            <a:headEnd/>
            <a:tailEnd/>
          </a:ln>
          <a:effectLst/>
        </p:spPr>
      </p:pic>
    </p:spTree>
  </p:cSld>
  <p:clrMapOvr>
    <a:masterClrMapping/>
  </p:clrMapOvr>
  <p:transition spd="med">
    <p:check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685800" y="2227183"/>
            <a:ext cx="7772400" cy="1354217"/>
          </a:xfrm>
        </p:spPr>
        <p:txBody>
          <a:bodyPr/>
          <a:lstStyle/>
          <a:p>
            <a:r>
              <a:rPr lang="en-US" sz="4400" dirty="0" smtClean="0"/>
              <a:t>Exim Bank’s </a:t>
            </a:r>
            <a:r>
              <a:rPr lang="en-US" sz="4400" dirty="0" err="1" smtClean="0"/>
              <a:t>Programme</a:t>
            </a:r>
            <a:r>
              <a:rPr lang="en-US" sz="4400" dirty="0" smtClean="0"/>
              <a:t> for Buyer’s Credit under NEIA</a:t>
            </a:r>
            <a:endParaRPr lang="en-US" sz="4400" dirty="0"/>
          </a:p>
        </p:txBody>
      </p:sp>
      <p:sp>
        <p:nvSpPr>
          <p:cNvPr id="6" name="Subtitle 5"/>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70821420"/>
      </p:ext>
    </p:extLst>
  </p:cSld>
  <p:clrMapOvr>
    <a:masterClrMapping/>
  </p:clrMapOvr>
  <p:transition spd="med">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200" dirty="0" smtClean="0">
                <a:solidFill>
                  <a:srgbClr val="003366"/>
                </a:solidFill>
                <a:uFillTx/>
              </a:rPr>
              <a:t>Buyer’s</a:t>
            </a:r>
            <a:r>
              <a:rPr lang="en-US" sz="3600" kern="1200" dirty="0" smtClean="0">
                <a:solidFill>
                  <a:srgbClr val="003366"/>
                </a:solidFill>
                <a:uFillTx/>
                <a:ea typeface="+mn-ea"/>
                <a:cs typeface="Arial" pitchFamily="34" charset="0"/>
              </a:rPr>
              <a:t> </a:t>
            </a:r>
            <a:r>
              <a:rPr lang="en-US" sz="3200" dirty="0" smtClean="0">
                <a:solidFill>
                  <a:srgbClr val="003366"/>
                </a:solidFill>
                <a:uFillTx/>
              </a:rPr>
              <a:t>Credit</a:t>
            </a:r>
            <a:r>
              <a:rPr lang="en-US" sz="3600" kern="1200" dirty="0" smtClean="0">
                <a:solidFill>
                  <a:srgbClr val="003366"/>
                </a:solidFill>
                <a:uFillTx/>
                <a:ea typeface="+mn-ea"/>
                <a:cs typeface="Arial" pitchFamily="34" charset="0"/>
              </a:rPr>
              <a:t> </a:t>
            </a:r>
            <a:r>
              <a:rPr lang="en-US" sz="3200" dirty="0" smtClean="0">
                <a:solidFill>
                  <a:srgbClr val="003366"/>
                </a:solidFill>
                <a:uFillTx/>
              </a:rPr>
              <a:t>under</a:t>
            </a:r>
            <a:r>
              <a:rPr lang="en-US" sz="3600" kern="1200" dirty="0" smtClean="0">
                <a:solidFill>
                  <a:srgbClr val="003366"/>
                </a:solidFill>
                <a:uFillTx/>
                <a:ea typeface="+mn-ea"/>
                <a:cs typeface="Arial" pitchFamily="34" charset="0"/>
              </a:rPr>
              <a:t> </a:t>
            </a:r>
            <a:r>
              <a:rPr lang="en-US" sz="3200" dirty="0" smtClean="0">
                <a:solidFill>
                  <a:srgbClr val="003366"/>
                </a:solidFill>
                <a:uFillTx/>
              </a:rPr>
              <a:t>NEIA</a:t>
            </a:r>
            <a:endParaRPr lang="en-IN" sz="3200" dirty="0" smtClean="0">
              <a:solidFill>
                <a:srgbClr val="003366"/>
              </a:solidFill>
              <a:uFillTx/>
            </a:endParaRPr>
          </a:p>
        </p:txBody>
      </p:sp>
      <p:sp>
        <p:nvSpPr>
          <p:cNvPr id="3" name="Content Placeholder 2"/>
          <p:cNvSpPr>
            <a:spLocks noGrp="1"/>
          </p:cNvSpPr>
          <p:nvPr>
            <p:ph idx="1"/>
          </p:nvPr>
        </p:nvSpPr>
        <p:spPr>
          <a:xfrm>
            <a:off x="174173" y="1251713"/>
            <a:ext cx="8775559" cy="5312223"/>
          </a:xfrm>
        </p:spPr>
        <p:txBody>
          <a:bodyPr/>
          <a:lstStyle/>
          <a:p>
            <a:pPr algn="just">
              <a:lnSpc>
                <a:spcPct val="114000"/>
              </a:lnSpc>
              <a:spcBef>
                <a:spcPts val="400"/>
              </a:spcBef>
              <a:spcAft>
                <a:spcPts val="400"/>
              </a:spcAft>
              <a:buFont typeface="Wingdings" pitchFamily="2" charset="2"/>
              <a:buChar char="q"/>
              <a:defRPr>
                <a:uFillTx/>
              </a:defRPr>
            </a:pPr>
            <a:r>
              <a:rPr lang="en-GB" sz="2000" b="1" dirty="0" smtClean="0">
                <a:solidFill>
                  <a:srgbClr val="003366"/>
                </a:solidFill>
                <a:uFillTx/>
                <a:latin typeface="Arial" panose="020B0604020202020204" pitchFamily="34" charset="0"/>
                <a:cs typeface="Arial" panose="020B0604020202020204" pitchFamily="34" charset="0"/>
              </a:rPr>
              <a:t>Exim Bank has introduced this product in conjunction with ECGC under GOI’s </a:t>
            </a:r>
            <a:r>
              <a:rPr lang="en-GB" sz="2000" b="1" u="sng" dirty="0" smtClean="0">
                <a:solidFill>
                  <a:srgbClr val="003366"/>
                </a:solidFill>
                <a:uFillTx/>
                <a:latin typeface="Arial" panose="020B0604020202020204" pitchFamily="34" charset="0"/>
                <a:cs typeface="Arial" panose="020B0604020202020204" pitchFamily="34" charset="0"/>
              </a:rPr>
              <a:t>National Export Insurance Account (NEIA), </a:t>
            </a:r>
            <a:r>
              <a:rPr lang="en-GB" sz="2000" b="1" dirty="0" smtClean="0">
                <a:solidFill>
                  <a:srgbClr val="003366"/>
                </a:solidFill>
                <a:uFillTx/>
                <a:latin typeface="Arial" panose="020B0604020202020204" pitchFamily="34" charset="0"/>
                <a:cs typeface="Arial" panose="020B0604020202020204" pitchFamily="34" charset="0"/>
              </a:rPr>
              <a:t>to finance and facilitate India’s project exports needing deferred credit on medium or long term basis. </a:t>
            </a:r>
          </a:p>
          <a:p>
            <a:pPr algn="just">
              <a:lnSpc>
                <a:spcPct val="114000"/>
              </a:lnSpc>
              <a:spcBef>
                <a:spcPts val="400"/>
              </a:spcBef>
              <a:spcAft>
                <a:spcPts val="400"/>
              </a:spcAft>
              <a:buFont typeface="Wingdings" pitchFamily="2" charset="2"/>
              <a:buChar char="q"/>
              <a:defRPr>
                <a:uFillTx/>
              </a:defRPr>
            </a:pPr>
            <a:r>
              <a:rPr lang="en-US" sz="2000" b="1" dirty="0" smtClean="0">
                <a:solidFill>
                  <a:srgbClr val="003366"/>
                </a:solidFill>
                <a:uFillTx/>
                <a:latin typeface="Arial" panose="020B0604020202020204" pitchFamily="34" charset="0"/>
                <a:cs typeface="Arial" panose="020B0604020202020204" pitchFamily="34" charset="0"/>
              </a:rPr>
              <a:t>Borrowers under the </a:t>
            </a:r>
            <a:r>
              <a:rPr lang="en-US" sz="2000" b="1" dirty="0" err="1" smtClean="0">
                <a:solidFill>
                  <a:srgbClr val="003366"/>
                </a:solidFill>
                <a:uFillTx/>
                <a:latin typeface="Arial" panose="020B0604020202020204" pitchFamily="34" charset="0"/>
                <a:cs typeface="Arial" panose="020B0604020202020204" pitchFamily="34" charset="0"/>
              </a:rPr>
              <a:t>Programme</a:t>
            </a:r>
            <a:r>
              <a:rPr lang="en-US" sz="2000" b="1" dirty="0" smtClean="0">
                <a:solidFill>
                  <a:srgbClr val="003366"/>
                </a:solidFill>
                <a:uFillTx/>
                <a:latin typeface="Arial" panose="020B0604020202020204" pitchFamily="34" charset="0"/>
                <a:cs typeface="Arial" panose="020B0604020202020204" pitchFamily="34" charset="0"/>
              </a:rPr>
              <a:t> are governments </a:t>
            </a:r>
            <a:r>
              <a:rPr lang="en-US" sz="2000" b="1" dirty="0">
                <a:solidFill>
                  <a:srgbClr val="003366"/>
                </a:solidFill>
                <a:uFillTx/>
                <a:latin typeface="Arial" panose="020B0604020202020204" pitchFamily="34" charset="0"/>
                <a:cs typeface="Arial" panose="020B0604020202020204" pitchFamily="34" charset="0"/>
              </a:rPr>
              <a:t>of recipient countries </a:t>
            </a:r>
            <a:r>
              <a:rPr lang="en-US" sz="2000" b="1" u="sng" dirty="0">
                <a:solidFill>
                  <a:srgbClr val="003366"/>
                </a:solidFill>
                <a:uFillTx/>
                <a:latin typeface="Arial" panose="020B0604020202020204" pitchFamily="34" charset="0"/>
                <a:cs typeface="Arial" panose="020B0604020202020204" pitchFamily="34" charset="0"/>
              </a:rPr>
              <a:t>or</a:t>
            </a:r>
            <a:r>
              <a:rPr lang="en-US" sz="2000" b="1" dirty="0">
                <a:solidFill>
                  <a:srgbClr val="003366"/>
                </a:solidFill>
                <a:uFillTx/>
                <a:latin typeface="Arial" panose="020B0604020202020204" pitchFamily="34" charset="0"/>
                <a:cs typeface="Arial" panose="020B0604020202020204" pitchFamily="34" charset="0"/>
              </a:rPr>
              <a:t> </a:t>
            </a:r>
            <a:r>
              <a:rPr lang="en-US" sz="2000" b="1" dirty="0" err="1" smtClean="0">
                <a:solidFill>
                  <a:srgbClr val="003366"/>
                </a:solidFill>
                <a:uFillTx/>
                <a:latin typeface="Arial" panose="020B0604020202020204" pitchFamily="34" charset="0"/>
                <a:cs typeface="Arial" panose="020B0604020202020204" pitchFamily="34" charset="0"/>
              </a:rPr>
              <a:t>parastatal</a:t>
            </a:r>
            <a:r>
              <a:rPr lang="en-US" sz="2000" b="1" dirty="0" smtClean="0">
                <a:solidFill>
                  <a:srgbClr val="003366"/>
                </a:solidFill>
                <a:uFillTx/>
                <a:latin typeface="Arial" panose="020B0604020202020204" pitchFamily="34" charset="0"/>
                <a:cs typeface="Arial" panose="020B0604020202020204" pitchFamily="34" charset="0"/>
              </a:rPr>
              <a:t> </a:t>
            </a:r>
            <a:r>
              <a:rPr lang="en-US" sz="2000" b="1" dirty="0">
                <a:solidFill>
                  <a:srgbClr val="003366"/>
                </a:solidFill>
                <a:uFillTx/>
                <a:latin typeface="Arial" panose="020B0604020202020204" pitchFamily="34" charset="0"/>
                <a:cs typeface="Arial" panose="020B0604020202020204" pitchFamily="34" charset="0"/>
              </a:rPr>
              <a:t>project authorities backed by </a:t>
            </a:r>
            <a:r>
              <a:rPr lang="en-US" sz="2000" b="1" u="sng" dirty="0">
                <a:solidFill>
                  <a:srgbClr val="003366"/>
                </a:solidFill>
                <a:uFillTx/>
                <a:latin typeface="Arial" panose="020B0604020202020204" pitchFamily="34" charset="0"/>
                <a:cs typeface="Arial" panose="020B0604020202020204" pitchFamily="34" charset="0"/>
              </a:rPr>
              <a:t>sovereign guarantee</a:t>
            </a:r>
            <a:r>
              <a:rPr lang="en-US" sz="2000" b="1" dirty="0" smtClean="0">
                <a:solidFill>
                  <a:srgbClr val="003366"/>
                </a:solidFill>
                <a:uFillTx/>
                <a:latin typeface="Arial" panose="020B0604020202020204" pitchFamily="34" charset="0"/>
                <a:cs typeface="Arial" panose="020B0604020202020204" pitchFamily="34" charset="0"/>
              </a:rPr>
              <a:t>.</a:t>
            </a:r>
            <a:endParaRPr lang="en-GB"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400"/>
              </a:spcBef>
              <a:spcAft>
                <a:spcPts val="400"/>
              </a:spcAft>
              <a:buFont typeface="Wingdings" pitchFamily="2" charset="2"/>
              <a:buChar char="q"/>
              <a:defRPr>
                <a:uFillTx/>
              </a:defRPr>
            </a:pPr>
            <a:r>
              <a:rPr lang="en-US" sz="2000" b="1" dirty="0" smtClean="0">
                <a:solidFill>
                  <a:srgbClr val="003366"/>
                </a:solidFill>
                <a:uFillTx/>
                <a:latin typeface="Arial" panose="020B0604020202020204" pitchFamily="34" charset="0"/>
                <a:cs typeface="Arial" panose="020B0604020202020204" pitchFamily="34" charset="0"/>
              </a:rPr>
              <a:t>The </a:t>
            </a:r>
            <a:r>
              <a:rPr lang="en-US" sz="2000" b="1" dirty="0">
                <a:solidFill>
                  <a:srgbClr val="003366"/>
                </a:solidFill>
                <a:uFillTx/>
                <a:latin typeface="Arial" panose="020B0604020202020204" pitchFamily="34" charset="0"/>
                <a:cs typeface="Arial" panose="020B0604020202020204" pitchFamily="34" charset="0"/>
              </a:rPr>
              <a:t>eligibility </a:t>
            </a:r>
            <a:r>
              <a:rPr lang="en-US" sz="2000" b="1" dirty="0" smtClean="0">
                <a:solidFill>
                  <a:srgbClr val="003366"/>
                </a:solidFill>
                <a:uFillTx/>
                <a:latin typeface="Arial" panose="020B0604020202020204" pitchFamily="34" charset="0"/>
                <a:cs typeface="Arial" panose="020B0604020202020204" pitchFamily="34" charset="0"/>
              </a:rPr>
              <a:t>for coverage under </a:t>
            </a:r>
            <a:r>
              <a:rPr lang="en-US" sz="2000" b="1" dirty="0">
                <a:solidFill>
                  <a:srgbClr val="003366"/>
                </a:solidFill>
                <a:uFillTx/>
                <a:latin typeface="Arial" panose="020B0604020202020204" pitchFamily="34" charset="0"/>
                <a:cs typeface="Arial" panose="020B0604020202020204" pitchFamily="34" charset="0"/>
              </a:rPr>
              <a:t>Buyer's credit, inter-alia, focuses on (i) country risk perception, (ii) track record and sound financials of Indian project exporter and (iii) conformity with the </a:t>
            </a:r>
            <a:r>
              <a:rPr lang="en-US" sz="2000" b="1" dirty="0" smtClean="0">
                <a:solidFill>
                  <a:srgbClr val="003366"/>
                </a:solidFill>
                <a:uFillTx/>
                <a:latin typeface="Arial" panose="020B0604020202020204" pitchFamily="34" charset="0"/>
                <a:cs typeface="Arial" panose="020B0604020202020204" pitchFamily="34" charset="0"/>
              </a:rPr>
              <a:t>RBI’s </a:t>
            </a:r>
            <a:r>
              <a:rPr lang="en-US" sz="2000" b="1" dirty="0">
                <a:solidFill>
                  <a:srgbClr val="003366"/>
                </a:solidFill>
                <a:uFillTx/>
                <a:latin typeface="Arial" panose="020B0604020202020204" pitchFamily="34" charset="0"/>
                <a:cs typeface="Arial" panose="020B0604020202020204" pitchFamily="34" charset="0"/>
              </a:rPr>
              <a:t>Memorandum of Instructions on Project and Service Exports. </a:t>
            </a:r>
            <a:endParaRPr lang="en-US"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400"/>
              </a:spcBef>
              <a:spcAft>
                <a:spcPts val="400"/>
              </a:spcAft>
              <a:buFont typeface="Wingdings" pitchFamily="2" charset="2"/>
              <a:buChar char="q"/>
              <a:defRPr>
                <a:uFillTx/>
              </a:defRPr>
            </a:pPr>
            <a:r>
              <a:rPr lang="en-IN" sz="2000" b="1" dirty="0">
                <a:solidFill>
                  <a:srgbClr val="003366"/>
                </a:solidFill>
                <a:uFillTx/>
                <a:latin typeface="Arial" panose="020B0604020202020204" pitchFamily="34" charset="0"/>
                <a:cs typeface="Arial" panose="020B0604020202020204" pitchFamily="34" charset="0"/>
              </a:rPr>
              <a:t>Presently, a positive list of 47 countries has been identified by ECGC for which Indian exporters can avail Buyer’s Credit under NEIA.  </a:t>
            </a:r>
            <a:endParaRPr lang="en-US" sz="2000" b="1" dirty="0" smtClean="0">
              <a:solidFill>
                <a:srgbClr val="003366"/>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9782"/>
      </p:ext>
    </p:extLst>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200" dirty="0" smtClean="0">
                <a:solidFill>
                  <a:srgbClr val="003366"/>
                </a:solidFill>
                <a:uFillTx/>
              </a:rPr>
              <a:t>Buyer’s</a:t>
            </a:r>
            <a:r>
              <a:rPr lang="en-US" sz="3600" kern="1200" dirty="0" smtClean="0">
                <a:solidFill>
                  <a:srgbClr val="003366"/>
                </a:solidFill>
                <a:uFillTx/>
                <a:ea typeface="+mn-ea"/>
                <a:cs typeface="Arial" pitchFamily="34" charset="0"/>
              </a:rPr>
              <a:t> </a:t>
            </a:r>
            <a:r>
              <a:rPr lang="en-US" sz="3200" dirty="0" smtClean="0">
                <a:solidFill>
                  <a:srgbClr val="003366"/>
                </a:solidFill>
                <a:uFillTx/>
              </a:rPr>
              <a:t>Credit</a:t>
            </a:r>
            <a:r>
              <a:rPr lang="en-US" sz="3600" kern="1200" dirty="0" smtClean="0">
                <a:solidFill>
                  <a:srgbClr val="003366"/>
                </a:solidFill>
                <a:uFillTx/>
                <a:ea typeface="+mn-ea"/>
                <a:cs typeface="Arial" pitchFamily="34" charset="0"/>
              </a:rPr>
              <a:t> </a:t>
            </a:r>
            <a:r>
              <a:rPr lang="en-US" sz="3200" dirty="0" smtClean="0">
                <a:solidFill>
                  <a:srgbClr val="003366"/>
                </a:solidFill>
                <a:uFillTx/>
              </a:rPr>
              <a:t>under</a:t>
            </a:r>
            <a:r>
              <a:rPr lang="en-US" sz="3600" kern="1200" dirty="0" smtClean="0">
                <a:solidFill>
                  <a:srgbClr val="003366"/>
                </a:solidFill>
                <a:uFillTx/>
                <a:ea typeface="+mn-ea"/>
                <a:cs typeface="Arial" pitchFamily="34" charset="0"/>
              </a:rPr>
              <a:t> </a:t>
            </a:r>
            <a:r>
              <a:rPr lang="en-US" sz="3200" dirty="0" smtClean="0">
                <a:solidFill>
                  <a:srgbClr val="003366"/>
                </a:solidFill>
                <a:uFillTx/>
              </a:rPr>
              <a:t>NEIA</a:t>
            </a:r>
            <a:endParaRPr lang="en-IN" sz="3200" dirty="0" smtClean="0">
              <a:solidFill>
                <a:srgbClr val="003366"/>
              </a:solidFill>
              <a:uFillTx/>
            </a:endParaRPr>
          </a:p>
        </p:txBody>
      </p:sp>
      <p:sp>
        <p:nvSpPr>
          <p:cNvPr id="3" name="Content Placeholder 2"/>
          <p:cNvSpPr>
            <a:spLocks noGrp="1"/>
          </p:cNvSpPr>
          <p:nvPr>
            <p:ph idx="1"/>
          </p:nvPr>
        </p:nvSpPr>
        <p:spPr>
          <a:xfrm>
            <a:off x="174173" y="1310541"/>
            <a:ext cx="8775559" cy="5543056"/>
          </a:xfrm>
        </p:spPr>
        <p:txBody>
          <a:bodyPr/>
          <a:lstStyle/>
          <a:p>
            <a:pPr algn="just">
              <a:lnSpc>
                <a:spcPct val="114000"/>
              </a:lnSpc>
              <a:spcBef>
                <a:spcPts val="300"/>
              </a:spcBef>
              <a:spcAft>
                <a:spcPts val="300"/>
              </a:spcAft>
              <a:buFont typeface="Wingdings" pitchFamily="2" charset="2"/>
              <a:buChar char="q"/>
              <a:defRPr>
                <a:uFillTx/>
              </a:defRPr>
            </a:pPr>
            <a:r>
              <a:rPr lang="en-US" sz="2000" b="1" dirty="0" smtClean="0">
                <a:solidFill>
                  <a:srgbClr val="003366"/>
                </a:solidFill>
                <a:uFillTx/>
                <a:latin typeface="Arial" panose="020B0604020202020204" pitchFamily="34" charset="0"/>
                <a:cs typeface="Arial" panose="020B0604020202020204" pitchFamily="34" charset="0"/>
              </a:rPr>
              <a:t>Indian </a:t>
            </a:r>
            <a:r>
              <a:rPr lang="en-US" sz="2000" b="1" dirty="0">
                <a:solidFill>
                  <a:srgbClr val="003366"/>
                </a:solidFill>
                <a:uFillTx/>
                <a:latin typeface="Arial" panose="020B0604020202020204" pitchFamily="34" charset="0"/>
                <a:cs typeface="Arial" panose="020B0604020202020204" pitchFamily="34" charset="0"/>
              </a:rPr>
              <a:t>project exporters of repute with good track record </a:t>
            </a:r>
            <a:r>
              <a:rPr lang="en-US" sz="2000" b="1" dirty="0" smtClean="0">
                <a:solidFill>
                  <a:srgbClr val="003366"/>
                </a:solidFill>
                <a:uFillTx/>
                <a:latin typeface="Arial" panose="020B0604020202020204" pitchFamily="34" charset="0"/>
                <a:cs typeface="Arial" panose="020B0604020202020204" pitchFamily="34" charset="0"/>
              </a:rPr>
              <a:t>are supported </a:t>
            </a:r>
            <a:r>
              <a:rPr lang="en-US" sz="2000" b="1" dirty="0">
                <a:solidFill>
                  <a:srgbClr val="003366"/>
                </a:solidFill>
                <a:uFillTx/>
                <a:latin typeface="Arial" panose="020B0604020202020204" pitchFamily="34" charset="0"/>
                <a:cs typeface="Arial" panose="020B0604020202020204" pitchFamily="34" charset="0"/>
              </a:rPr>
              <a:t>under the Program. </a:t>
            </a:r>
            <a:endParaRPr lang="en-US"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300"/>
              </a:spcBef>
              <a:spcAft>
                <a:spcPts val="300"/>
              </a:spcAft>
              <a:buFont typeface="Wingdings" pitchFamily="2" charset="2"/>
              <a:buChar char="q"/>
              <a:defRPr>
                <a:uFillTx/>
              </a:defRPr>
            </a:pPr>
            <a:r>
              <a:rPr lang="en-US" sz="2000" b="1" dirty="0" smtClean="0">
                <a:solidFill>
                  <a:srgbClr val="003366"/>
                </a:solidFill>
                <a:uFillTx/>
                <a:latin typeface="Arial" panose="020B0604020202020204" pitchFamily="34" charset="0"/>
                <a:cs typeface="Arial" panose="020B0604020202020204" pitchFamily="34" charset="0"/>
              </a:rPr>
              <a:t>The Bank </a:t>
            </a:r>
            <a:r>
              <a:rPr lang="en-US" sz="2000" b="1" dirty="0">
                <a:solidFill>
                  <a:srgbClr val="003366"/>
                </a:solidFill>
                <a:uFillTx/>
                <a:latin typeface="Arial" panose="020B0604020202020204" pitchFamily="34" charset="0"/>
                <a:cs typeface="Arial" panose="020B0604020202020204" pitchFamily="34" charset="0"/>
              </a:rPr>
              <a:t>extends the credit directly to overseas buyer of projects from India without recourse to the Indian exporter. </a:t>
            </a:r>
            <a:endParaRPr lang="en-US"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300"/>
              </a:spcBef>
              <a:spcAft>
                <a:spcPts val="300"/>
              </a:spcAft>
              <a:buFont typeface="Wingdings" pitchFamily="2" charset="2"/>
              <a:buChar char="q"/>
              <a:defRPr>
                <a:uFillTx/>
              </a:defRPr>
            </a:pPr>
            <a:r>
              <a:rPr lang="en-IN" sz="2000" b="1" dirty="0">
                <a:solidFill>
                  <a:srgbClr val="003366"/>
                </a:solidFill>
                <a:uFillTx/>
                <a:latin typeface="Arial" panose="020B0604020202020204" pitchFamily="34" charset="0"/>
                <a:cs typeface="Arial" panose="020B0604020202020204" pitchFamily="34" charset="0"/>
              </a:rPr>
              <a:t>The interest rate payable by overseas borrowers will have a tenor-linked pricing:</a:t>
            </a:r>
          </a:p>
          <a:p>
            <a:pPr lvl="2">
              <a:lnSpc>
                <a:spcPct val="114000"/>
              </a:lnSpc>
              <a:spcBef>
                <a:spcPts val="300"/>
              </a:spcBef>
              <a:spcAft>
                <a:spcPts val="300"/>
              </a:spcAft>
            </a:pPr>
            <a:r>
              <a:rPr lang="en-IN" sz="2000" b="1" dirty="0">
                <a:solidFill>
                  <a:srgbClr val="003366"/>
                </a:solidFill>
                <a:uFillTx/>
                <a:latin typeface="Arial" panose="020B0604020202020204" pitchFamily="34" charset="0"/>
                <a:cs typeface="Arial" panose="020B0604020202020204" pitchFamily="34" charset="0"/>
              </a:rPr>
              <a:t>LIBOR + 2.25% p.a. for tenor </a:t>
            </a:r>
            <a:r>
              <a:rPr lang="en-IN" sz="2000" b="1" dirty="0" err="1">
                <a:solidFill>
                  <a:srgbClr val="003366"/>
                </a:solidFill>
                <a:uFillTx/>
                <a:latin typeface="Arial" panose="020B0604020202020204" pitchFamily="34" charset="0"/>
                <a:cs typeface="Arial" panose="020B0604020202020204" pitchFamily="34" charset="0"/>
              </a:rPr>
              <a:t>upto</a:t>
            </a:r>
            <a:r>
              <a:rPr lang="en-IN" sz="2000" b="1" dirty="0">
                <a:solidFill>
                  <a:srgbClr val="003366"/>
                </a:solidFill>
                <a:uFillTx/>
                <a:latin typeface="Arial" panose="020B0604020202020204" pitchFamily="34" charset="0"/>
                <a:cs typeface="Arial" panose="020B0604020202020204" pitchFamily="34" charset="0"/>
              </a:rPr>
              <a:t>  8 years.</a:t>
            </a:r>
          </a:p>
          <a:p>
            <a:pPr lvl="2">
              <a:lnSpc>
                <a:spcPct val="114000"/>
              </a:lnSpc>
              <a:spcBef>
                <a:spcPts val="300"/>
              </a:spcBef>
              <a:spcAft>
                <a:spcPts val="300"/>
              </a:spcAft>
            </a:pPr>
            <a:r>
              <a:rPr lang="en-IN" sz="2000" b="1" dirty="0">
                <a:solidFill>
                  <a:srgbClr val="003366"/>
                </a:solidFill>
                <a:uFillTx/>
                <a:latin typeface="Arial" panose="020B0604020202020204" pitchFamily="34" charset="0"/>
                <a:cs typeface="Arial" panose="020B0604020202020204" pitchFamily="34" charset="0"/>
              </a:rPr>
              <a:t>LIBOR + 2.50% p.a. for tenor of 9 to 12 years</a:t>
            </a:r>
          </a:p>
          <a:p>
            <a:pPr lvl="2">
              <a:lnSpc>
                <a:spcPct val="114000"/>
              </a:lnSpc>
              <a:spcBef>
                <a:spcPts val="300"/>
              </a:spcBef>
              <a:spcAft>
                <a:spcPts val="300"/>
              </a:spcAft>
            </a:pPr>
            <a:r>
              <a:rPr lang="en-IN" sz="2000" b="1" dirty="0">
                <a:solidFill>
                  <a:srgbClr val="003366"/>
                </a:solidFill>
                <a:uFillTx/>
                <a:latin typeface="Arial" panose="020B0604020202020204" pitchFamily="34" charset="0"/>
                <a:cs typeface="Arial" panose="020B0604020202020204" pitchFamily="34" charset="0"/>
              </a:rPr>
              <a:t>LIBOR + 3.00% p.a. for tenor of 13 to 15 years</a:t>
            </a:r>
          </a:p>
          <a:p>
            <a:pPr algn="just">
              <a:lnSpc>
                <a:spcPct val="114000"/>
              </a:lnSpc>
              <a:spcBef>
                <a:spcPts val="300"/>
              </a:spcBef>
              <a:spcAft>
                <a:spcPts val="300"/>
              </a:spcAft>
              <a:buFont typeface="Wingdings" pitchFamily="2" charset="2"/>
              <a:buChar char="q"/>
              <a:defRPr>
                <a:uFillTx/>
              </a:defRPr>
            </a:pPr>
            <a:r>
              <a:rPr lang="en-GB" sz="2000" b="1" dirty="0">
                <a:solidFill>
                  <a:srgbClr val="003366"/>
                </a:solidFill>
                <a:uFillTx/>
                <a:latin typeface="Arial" panose="020B0604020202020204" pitchFamily="34" charset="0"/>
                <a:cs typeface="Arial" panose="020B0604020202020204" pitchFamily="34" charset="0"/>
              </a:rPr>
              <a:t>Facility to cover 85% of contract value. </a:t>
            </a:r>
            <a:r>
              <a:rPr lang="en-IN" sz="2000" b="1" dirty="0">
                <a:solidFill>
                  <a:srgbClr val="003366"/>
                </a:solidFill>
                <a:uFillTx/>
                <a:latin typeface="Arial" panose="020B0604020202020204" pitchFamily="34" charset="0"/>
                <a:cs typeface="Arial" panose="020B0604020202020204" pitchFamily="34" charset="0"/>
              </a:rPr>
              <a:t>Goods and services for minimum 75% of the value of goods and services covered under the Scheme must be of sourced from India. </a:t>
            </a:r>
            <a:endParaRPr lang="en-IN"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300"/>
              </a:spcBef>
              <a:spcAft>
                <a:spcPts val="300"/>
              </a:spcAft>
              <a:buFont typeface="Wingdings" pitchFamily="2" charset="2"/>
              <a:buChar char="q"/>
              <a:defRPr>
                <a:uFillTx/>
              </a:defRPr>
            </a:pPr>
            <a:r>
              <a:rPr lang="en-GB" sz="2000" b="1" dirty="0" smtClean="0">
                <a:solidFill>
                  <a:srgbClr val="003366"/>
                </a:solidFill>
                <a:uFillTx/>
                <a:latin typeface="Arial" panose="020B0604020202020204" pitchFamily="34" charset="0"/>
                <a:cs typeface="Arial" panose="020B0604020202020204" pitchFamily="34" charset="0"/>
              </a:rPr>
              <a:t>Credit </a:t>
            </a:r>
            <a:r>
              <a:rPr lang="en-GB" sz="2000" b="1" dirty="0">
                <a:solidFill>
                  <a:srgbClr val="003366"/>
                </a:solidFill>
                <a:uFillTx/>
                <a:latin typeface="Arial" panose="020B0604020202020204" pitchFamily="34" charset="0"/>
                <a:cs typeface="Arial" panose="020B0604020202020204" pitchFamily="34" charset="0"/>
              </a:rPr>
              <a:t>Period usually between 8 to 12 years. Longer tenors considered on merits of the proposal</a:t>
            </a:r>
            <a:r>
              <a:rPr lang="en-GB" sz="2000" b="1" dirty="0" smtClean="0">
                <a:solidFill>
                  <a:srgbClr val="003366"/>
                </a:solidFill>
                <a:uFillTx/>
                <a:latin typeface="Arial" panose="020B0604020202020204" pitchFamily="34" charset="0"/>
                <a:cs typeface="Arial" panose="020B0604020202020204" pitchFamily="34" charset="0"/>
              </a:rPr>
              <a:t>.</a:t>
            </a:r>
            <a:endParaRPr lang="en-GB" sz="2000" b="1" dirty="0">
              <a:solidFill>
                <a:srgbClr val="003366"/>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539602"/>
      </p:ext>
    </p:extLst>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200" dirty="0" smtClean="0">
                <a:solidFill>
                  <a:srgbClr val="003366"/>
                </a:solidFill>
                <a:uFillTx/>
              </a:rPr>
              <a:t>Buyer’s</a:t>
            </a:r>
            <a:r>
              <a:rPr lang="en-US" sz="3600" kern="1200" dirty="0" smtClean="0">
                <a:solidFill>
                  <a:srgbClr val="003366"/>
                </a:solidFill>
                <a:uFillTx/>
                <a:ea typeface="+mn-ea"/>
                <a:cs typeface="Arial" pitchFamily="34" charset="0"/>
              </a:rPr>
              <a:t> </a:t>
            </a:r>
            <a:r>
              <a:rPr lang="en-US" sz="3200" dirty="0" smtClean="0">
                <a:solidFill>
                  <a:srgbClr val="003366"/>
                </a:solidFill>
                <a:uFillTx/>
              </a:rPr>
              <a:t>Credit</a:t>
            </a:r>
            <a:r>
              <a:rPr lang="en-US" sz="3600" kern="1200" dirty="0" smtClean="0">
                <a:solidFill>
                  <a:srgbClr val="003366"/>
                </a:solidFill>
                <a:uFillTx/>
                <a:ea typeface="+mn-ea"/>
                <a:cs typeface="Arial" pitchFamily="34" charset="0"/>
              </a:rPr>
              <a:t> </a:t>
            </a:r>
            <a:r>
              <a:rPr lang="en-US" sz="3200" dirty="0" smtClean="0">
                <a:solidFill>
                  <a:srgbClr val="003366"/>
                </a:solidFill>
                <a:uFillTx/>
              </a:rPr>
              <a:t>under</a:t>
            </a:r>
            <a:r>
              <a:rPr lang="en-US" sz="3600" kern="1200" dirty="0" smtClean="0">
                <a:solidFill>
                  <a:srgbClr val="003366"/>
                </a:solidFill>
                <a:uFillTx/>
                <a:ea typeface="+mn-ea"/>
                <a:cs typeface="Arial" pitchFamily="34" charset="0"/>
              </a:rPr>
              <a:t> </a:t>
            </a:r>
            <a:r>
              <a:rPr lang="en-US" sz="3200" dirty="0" smtClean="0">
                <a:solidFill>
                  <a:srgbClr val="003366"/>
                </a:solidFill>
                <a:uFillTx/>
              </a:rPr>
              <a:t>NEIA</a:t>
            </a:r>
            <a:endParaRPr lang="en-IN" sz="3200" dirty="0" smtClean="0">
              <a:solidFill>
                <a:srgbClr val="003366"/>
              </a:solidFill>
              <a:uFillTx/>
            </a:endParaRPr>
          </a:p>
        </p:txBody>
      </p:sp>
      <p:sp>
        <p:nvSpPr>
          <p:cNvPr id="3" name="Content Placeholder 2"/>
          <p:cNvSpPr>
            <a:spLocks noGrp="1"/>
          </p:cNvSpPr>
          <p:nvPr>
            <p:ph idx="1"/>
          </p:nvPr>
        </p:nvSpPr>
        <p:spPr>
          <a:xfrm>
            <a:off x="174173" y="1240424"/>
            <a:ext cx="8775559" cy="4862870"/>
          </a:xfrm>
        </p:spPr>
        <p:txBody>
          <a:bodyPr/>
          <a:lstStyle/>
          <a:p>
            <a:pPr algn="just">
              <a:lnSpc>
                <a:spcPct val="125000"/>
              </a:lnSpc>
              <a:spcBef>
                <a:spcPts val="300"/>
              </a:spcBef>
              <a:spcAft>
                <a:spcPts val="300"/>
              </a:spcAft>
              <a:buFont typeface="Wingdings" pitchFamily="2" charset="2"/>
              <a:buChar char="q"/>
              <a:defRPr>
                <a:uFillTx/>
              </a:defRPr>
            </a:pPr>
            <a:r>
              <a:rPr lang="en-US" b="1" dirty="0" smtClean="0">
                <a:solidFill>
                  <a:srgbClr val="003366"/>
                </a:solidFill>
                <a:uFillTx/>
                <a:latin typeface="Arial" panose="020B0604020202020204" pitchFamily="34" charset="0"/>
                <a:cs typeface="Arial" panose="020B0604020202020204" pitchFamily="34" charset="0"/>
              </a:rPr>
              <a:t>Exim </a:t>
            </a:r>
            <a:r>
              <a:rPr lang="en-US" b="1" dirty="0">
                <a:solidFill>
                  <a:srgbClr val="003366"/>
                </a:solidFill>
                <a:uFillTx/>
                <a:latin typeface="Arial" panose="020B0604020202020204" pitchFamily="34" charset="0"/>
                <a:cs typeface="Arial" panose="020B0604020202020204" pitchFamily="34" charset="0"/>
              </a:rPr>
              <a:t>Bank obtains credit guarantee cover under NEIA through ECGC and the NEIA guarantee fee is borne either by the project exporter and/or the overseas borrower</a:t>
            </a:r>
            <a:r>
              <a:rPr lang="en-GB" b="1" dirty="0">
                <a:solidFill>
                  <a:srgbClr val="003366"/>
                </a:solidFill>
                <a:uFillTx/>
                <a:latin typeface="Arial" panose="020B0604020202020204" pitchFamily="34" charset="0"/>
                <a:cs typeface="Arial" panose="020B0604020202020204" pitchFamily="34" charset="0"/>
              </a:rPr>
              <a:t>, as may be agreed.</a:t>
            </a:r>
          </a:p>
          <a:p>
            <a:pPr algn="just">
              <a:lnSpc>
                <a:spcPct val="125000"/>
              </a:lnSpc>
              <a:spcBef>
                <a:spcPts val="300"/>
              </a:spcBef>
              <a:spcAft>
                <a:spcPts val="300"/>
              </a:spcAft>
              <a:buFont typeface="Wingdings" pitchFamily="2" charset="2"/>
              <a:buChar char="q"/>
              <a:defRPr>
                <a:uFillTx/>
              </a:defRPr>
            </a:pPr>
            <a:r>
              <a:rPr lang="en-US" b="1" dirty="0">
                <a:solidFill>
                  <a:srgbClr val="003366"/>
                </a:solidFill>
                <a:uFillTx/>
                <a:latin typeface="Arial" panose="020B0604020202020204" pitchFamily="34" charset="0"/>
                <a:cs typeface="Arial" panose="020B0604020202020204" pitchFamily="34" charset="0"/>
              </a:rPr>
              <a:t>The NEIA Guarantee Fee is a flat rate of 6% of the value of the total principal credit for 150% loss coverage (including exchange fluctuation) irrespective of the tenor of the credit, and the guarantee fee on the interest portion for 150% cover (incl. exchange fluctuation) is a flat 1% p.a. (or 6% if paid upfront) on the amount of interest payable.</a:t>
            </a:r>
            <a:endParaRPr lang="en-GB" b="1" dirty="0" smtClean="0">
              <a:solidFill>
                <a:srgbClr val="003366"/>
              </a:solidFill>
              <a:uFillTx/>
              <a:latin typeface="Arial" panose="020B0604020202020204" pitchFamily="34" charset="0"/>
              <a:cs typeface="Arial" panose="020B0604020202020204" pitchFamily="34" charset="0"/>
            </a:endParaRPr>
          </a:p>
          <a:p>
            <a:pPr algn="just">
              <a:lnSpc>
                <a:spcPct val="125000"/>
              </a:lnSpc>
              <a:spcBef>
                <a:spcPts val="300"/>
              </a:spcBef>
              <a:spcAft>
                <a:spcPts val="300"/>
              </a:spcAft>
              <a:buFont typeface="Wingdings" pitchFamily="2" charset="2"/>
              <a:buChar char="q"/>
              <a:defRPr>
                <a:uFillTx/>
              </a:defRPr>
            </a:pPr>
            <a:r>
              <a:rPr lang="en-US" b="1" dirty="0">
                <a:solidFill>
                  <a:srgbClr val="003366"/>
                </a:solidFill>
                <a:uFillTx/>
                <a:latin typeface="Arial" panose="020B0604020202020204" pitchFamily="34" charset="0"/>
                <a:cs typeface="Arial" panose="020B0604020202020204" pitchFamily="34" charset="0"/>
              </a:rPr>
              <a:t>Indian exporters can obtain payment of eligible value from Exim Bank, </a:t>
            </a:r>
            <a:r>
              <a:rPr lang="en-US" b="1" u="sng" dirty="0">
                <a:solidFill>
                  <a:srgbClr val="003366"/>
                </a:solidFill>
                <a:uFillTx/>
                <a:latin typeface="Arial" panose="020B0604020202020204" pitchFamily="34" charset="0"/>
                <a:cs typeface="Arial" panose="020B0604020202020204" pitchFamily="34" charset="0"/>
              </a:rPr>
              <a:t>without recourse </a:t>
            </a:r>
            <a:r>
              <a:rPr lang="en-US" b="1" dirty="0">
                <a:solidFill>
                  <a:srgbClr val="003366"/>
                </a:solidFill>
                <a:uFillTx/>
                <a:latin typeface="Arial" panose="020B0604020202020204" pitchFamily="34" charset="0"/>
                <a:cs typeface="Arial" panose="020B0604020202020204" pitchFamily="34" charset="0"/>
              </a:rPr>
              <a:t>to them, against negotiation of shipping documents</a:t>
            </a:r>
            <a:r>
              <a:rPr lang="en-US" b="1" dirty="0" smtClean="0">
                <a:solidFill>
                  <a:srgbClr val="003366"/>
                </a:solidFill>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1084534"/>
      </p:ext>
    </p:extLst>
  </p:cSld>
  <p:clrMapOvr>
    <a:masterClrMapping/>
  </p:clrMapOvr>
  <p:transition spd="med">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326573"/>
            <a:ext cx="7310182" cy="639763"/>
          </a:xfrm>
        </p:spPr>
        <p:txBody>
          <a:bodyPr/>
          <a:lstStyle/>
          <a:p>
            <a:r>
              <a:rPr lang="en-IN" sz="2800" kern="1200" dirty="0" smtClean="0">
                <a:solidFill>
                  <a:srgbClr val="003366"/>
                </a:solidFill>
                <a:uFillTx/>
                <a:ea typeface="+mn-ea"/>
                <a:cs typeface="Arial" pitchFamily="34" charset="0"/>
              </a:rPr>
              <a:t>ECGC’s Positive List of Countries under NEIA </a:t>
            </a:r>
            <a:endParaRPr lang="en-IN" sz="2800" kern="1200" dirty="0">
              <a:solidFill>
                <a:srgbClr val="003366"/>
              </a:solidFill>
              <a:uFillTx/>
              <a:ea typeface="+mn-ea"/>
              <a:cs typeface="Arial" pitchFamily="34" charset="0"/>
            </a:endParaRPr>
          </a:p>
        </p:txBody>
      </p:sp>
      <p:graphicFrame>
        <p:nvGraphicFramePr>
          <p:cNvPr id="7" name="Table 6"/>
          <p:cNvGraphicFramePr>
            <a:graphicFrameLocks noGrp="1"/>
          </p:cNvGraphicFramePr>
          <p:nvPr/>
        </p:nvGraphicFramePr>
        <p:xfrm>
          <a:off x="398585" y="1254422"/>
          <a:ext cx="3927231" cy="5308747"/>
        </p:xfrm>
        <a:graphic>
          <a:graphicData uri="http://schemas.openxmlformats.org/drawingml/2006/table">
            <a:tbl>
              <a:tblPr>
                <a:tableStyleId>{5940675A-B579-460E-94D1-54222C63F5DA}</a:tableStyleId>
              </a:tblPr>
              <a:tblGrid>
                <a:gridCol w="1858788"/>
                <a:gridCol w="2068443"/>
              </a:tblGrid>
              <a:tr h="261259">
                <a:tc>
                  <a:txBody>
                    <a:bodyPr/>
                    <a:lstStyle/>
                    <a:p>
                      <a:pPr marL="0" marR="0" algn="l">
                        <a:lnSpc>
                          <a:spcPct val="115000"/>
                        </a:lnSpc>
                        <a:spcBef>
                          <a:spcPts val="0"/>
                        </a:spcBef>
                        <a:spcAft>
                          <a:spcPts val="0"/>
                        </a:spcAft>
                      </a:pPr>
                      <a:r>
                        <a:rPr lang="en-IN" sz="1200" b="1" dirty="0" smtClean="0">
                          <a:uFillTx/>
                        </a:rPr>
                        <a:t>        Country</a:t>
                      </a:r>
                      <a:endParaRPr lang="en-IN" sz="1200" b="1" dirty="0">
                        <a:uFillTx/>
                        <a:latin typeface="Calibri"/>
                        <a:ea typeface="Times New Roman"/>
                        <a:cs typeface="Mangal"/>
                      </a:endParaRPr>
                    </a:p>
                  </a:txBody>
                  <a:tcPr marL="39425" marR="39425" marT="0" marB="0" anchor="ctr">
                    <a:solidFill>
                      <a:srgbClr val="FFC000"/>
                    </a:solidFill>
                  </a:tcPr>
                </a:tc>
                <a:tc>
                  <a:txBody>
                    <a:bodyPr/>
                    <a:lstStyle/>
                    <a:p>
                      <a:pPr marL="0" marR="0" algn="ctr">
                        <a:lnSpc>
                          <a:spcPct val="115000"/>
                        </a:lnSpc>
                        <a:spcBef>
                          <a:spcPts val="0"/>
                        </a:spcBef>
                        <a:spcAft>
                          <a:spcPts val="0"/>
                        </a:spcAft>
                      </a:pPr>
                      <a:r>
                        <a:rPr lang="en-IN" sz="1200" b="1" dirty="0">
                          <a:uFillTx/>
                        </a:rPr>
                        <a:t>ECGC Rating</a:t>
                      </a:r>
                      <a:endParaRPr lang="en-IN" sz="1200" b="1" dirty="0">
                        <a:uFillTx/>
                        <a:latin typeface="Calibri"/>
                        <a:ea typeface="Times New Roman"/>
                        <a:cs typeface="Mangal"/>
                      </a:endParaRPr>
                    </a:p>
                  </a:txBody>
                  <a:tcPr marL="39425" marR="39425" marT="0" marB="0" anchor="ctr">
                    <a:solidFill>
                      <a:srgbClr val="FFC000"/>
                    </a:solidFill>
                  </a:tcPr>
                </a:tc>
              </a:tr>
              <a:tr h="4535165">
                <a:tc>
                  <a:txBody>
                    <a:bodyPr/>
                    <a:lstStyle/>
                    <a:p>
                      <a:pPr marL="342900" marR="0" indent="-342900" algn="l">
                        <a:lnSpc>
                          <a:spcPct val="115000"/>
                        </a:lnSpc>
                        <a:spcBef>
                          <a:spcPts val="0"/>
                        </a:spcBef>
                        <a:spcAft>
                          <a:spcPts val="0"/>
                        </a:spcAft>
                        <a:buFont typeface="+mj-lt"/>
                        <a:buAutoNum type="arabicPeriod"/>
                      </a:pPr>
                      <a:r>
                        <a:rPr lang="en-IN" sz="1200" b="1" dirty="0">
                          <a:uFillTx/>
                        </a:rPr>
                        <a:t>Afghanistan</a:t>
                      </a:r>
                    </a:p>
                    <a:p>
                      <a:pPr marL="342900" marR="0" indent="-342900" algn="l">
                        <a:lnSpc>
                          <a:spcPct val="115000"/>
                        </a:lnSpc>
                        <a:spcBef>
                          <a:spcPts val="0"/>
                        </a:spcBef>
                        <a:spcAft>
                          <a:spcPts val="0"/>
                        </a:spcAft>
                        <a:buFont typeface="+mj-lt"/>
                        <a:buAutoNum type="arabicPeriod"/>
                      </a:pPr>
                      <a:r>
                        <a:rPr lang="en-IN" sz="1200" b="1" dirty="0">
                          <a:uFillTx/>
                        </a:rPr>
                        <a:t>Algeria</a:t>
                      </a:r>
                    </a:p>
                    <a:p>
                      <a:pPr marL="342900" marR="0" indent="-342900" algn="l">
                        <a:lnSpc>
                          <a:spcPct val="115000"/>
                        </a:lnSpc>
                        <a:spcBef>
                          <a:spcPts val="0"/>
                        </a:spcBef>
                        <a:spcAft>
                          <a:spcPts val="0"/>
                        </a:spcAft>
                        <a:buFont typeface="+mj-lt"/>
                        <a:buAutoNum type="arabicPeriod"/>
                      </a:pPr>
                      <a:r>
                        <a:rPr lang="en-IN" sz="1200" b="1" dirty="0">
                          <a:uFillTx/>
                        </a:rPr>
                        <a:t>Bangladesh</a:t>
                      </a:r>
                    </a:p>
                    <a:p>
                      <a:pPr marL="342900" marR="0" indent="-342900" algn="l">
                        <a:lnSpc>
                          <a:spcPct val="115000"/>
                        </a:lnSpc>
                        <a:spcBef>
                          <a:spcPts val="0"/>
                        </a:spcBef>
                        <a:spcAft>
                          <a:spcPts val="0"/>
                        </a:spcAft>
                        <a:buFont typeface="+mj-lt"/>
                        <a:buAutoNum type="arabicPeriod"/>
                      </a:pPr>
                      <a:r>
                        <a:rPr lang="en-IN" sz="1200" b="1" dirty="0">
                          <a:uFillTx/>
                        </a:rPr>
                        <a:t>Barbados</a:t>
                      </a:r>
                    </a:p>
                    <a:p>
                      <a:pPr marL="342900" marR="0" indent="-342900" algn="l">
                        <a:lnSpc>
                          <a:spcPct val="115000"/>
                        </a:lnSpc>
                        <a:spcBef>
                          <a:spcPts val="0"/>
                        </a:spcBef>
                        <a:spcAft>
                          <a:spcPts val="0"/>
                        </a:spcAft>
                        <a:buFont typeface="+mj-lt"/>
                        <a:buAutoNum type="arabicPeriod"/>
                      </a:pPr>
                      <a:r>
                        <a:rPr lang="en-IN" sz="1200" b="1" dirty="0">
                          <a:uFillTx/>
                        </a:rPr>
                        <a:t>Belarus</a:t>
                      </a:r>
                    </a:p>
                    <a:p>
                      <a:pPr marL="342900" marR="0" indent="-342900" algn="l">
                        <a:lnSpc>
                          <a:spcPct val="115000"/>
                        </a:lnSpc>
                        <a:spcBef>
                          <a:spcPts val="0"/>
                        </a:spcBef>
                        <a:spcAft>
                          <a:spcPts val="0"/>
                        </a:spcAft>
                        <a:buFont typeface="+mj-lt"/>
                        <a:buAutoNum type="arabicPeriod"/>
                      </a:pPr>
                      <a:r>
                        <a:rPr lang="en-IN" sz="1200" b="1" dirty="0">
                          <a:uFillTx/>
                        </a:rPr>
                        <a:t>Bhutan</a:t>
                      </a:r>
                    </a:p>
                    <a:p>
                      <a:pPr marL="342900" marR="0" indent="-342900" algn="l">
                        <a:lnSpc>
                          <a:spcPct val="115000"/>
                        </a:lnSpc>
                        <a:spcBef>
                          <a:spcPts val="0"/>
                        </a:spcBef>
                        <a:spcAft>
                          <a:spcPts val="0"/>
                        </a:spcAft>
                        <a:buFont typeface="+mj-lt"/>
                        <a:buAutoNum type="arabicPeriod"/>
                      </a:pPr>
                      <a:r>
                        <a:rPr lang="en-IN" sz="1200" b="1" dirty="0">
                          <a:uFillTx/>
                        </a:rPr>
                        <a:t>Botswana</a:t>
                      </a:r>
                    </a:p>
                    <a:p>
                      <a:pPr marL="342900" marR="0" indent="-342900" algn="l">
                        <a:lnSpc>
                          <a:spcPct val="115000"/>
                        </a:lnSpc>
                        <a:spcBef>
                          <a:spcPts val="0"/>
                        </a:spcBef>
                        <a:spcAft>
                          <a:spcPts val="0"/>
                        </a:spcAft>
                        <a:buFont typeface="+mj-lt"/>
                        <a:buAutoNum type="arabicPeriod"/>
                      </a:pPr>
                      <a:r>
                        <a:rPr lang="en-IN" sz="1200" b="1" dirty="0">
                          <a:uFillTx/>
                        </a:rPr>
                        <a:t>Cameroon</a:t>
                      </a:r>
                    </a:p>
                    <a:p>
                      <a:pPr marL="342900" marR="0" indent="-342900" algn="l">
                        <a:lnSpc>
                          <a:spcPct val="115000"/>
                        </a:lnSpc>
                        <a:spcBef>
                          <a:spcPts val="0"/>
                        </a:spcBef>
                        <a:spcAft>
                          <a:spcPts val="0"/>
                        </a:spcAft>
                        <a:buFont typeface="+mj-lt"/>
                        <a:buAutoNum type="arabicPeriod"/>
                      </a:pPr>
                      <a:r>
                        <a:rPr lang="en-IN" sz="1200" b="1" dirty="0">
                          <a:uFillTx/>
                        </a:rPr>
                        <a:t>Djibouti</a:t>
                      </a:r>
                    </a:p>
                    <a:p>
                      <a:pPr marL="342900" marR="0" indent="-342900" algn="l">
                        <a:lnSpc>
                          <a:spcPct val="115000"/>
                        </a:lnSpc>
                        <a:spcBef>
                          <a:spcPts val="0"/>
                        </a:spcBef>
                        <a:spcAft>
                          <a:spcPts val="0"/>
                        </a:spcAft>
                        <a:buFont typeface="+mj-lt"/>
                        <a:buAutoNum type="arabicPeriod"/>
                      </a:pPr>
                      <a:r>
                        <a:rPr lang="en-IN" sz="1200" b="1" dirty="0">
                          <a:uFillTx/>
                        </a:rPr>
                        <a:t>Egypt</a:t>
                      </a:r>
                    </a:p>
                    <a:p>
                      <a:pPr marL="342900" marR="0" indent="-342900" algn="l">
                        <a:lnSpc>
                          <a:spcPct val="115000"/>
                        </a:lnSpc>
                        <a:spcBef>
                          <a:spcPts val="0"/>
                        </a:spcBef>
                        <a:spcAft>
                          <a:spcPts val="0"/>
                        </a:spcAft>
                        <a:buFont typeface="+mj-lt"/>
                        <a:buAutoNum type="arabicPeriod"/>
                      </a:pPr>
                      <a:r>
                        <a:rPr lang="en-IN" sz="1200" b="1" dirty="0">
                          <a:uFillTx/>
                        </a:rPr>
                        <a:t>Ethiopia</a:t>
                      </a:r>
                    </a:p>
                    <a:p>
                      <a:pPr marL="342900" marR="0" indent="-342900" algn="l">
                        <a:lnSpc>
                          <a:spcPct val="115000"/>
                        </a:lnSpc>
                        <a:spcBef>
                          <a:spcPts val="0"/>
                        </a:spcBef>
                        <a:spcAft>
                          <a:spcPts val="0"/>
                        </a:spcAft>
                        <a:buFont typeface="+mj-lt"/>
                        <a:buAutoNum type="arabicPeriod"/>
                      </a:pPr>
                      <a:r>
                        <a:rPr lang="en-IN" sz="1200" b="1" dirty="0">
                          <a:uFillTx/>
                        </a:rPr>
                        <a:t>Gabon</a:t>
                      </a:r>
                    </a:p>
                    <a:p>
                      <a:pPr marL="342900" marR="0" indent="-342900" algn="l">
                        <a:lnSpc>
                          <a:spcPct val="115000"/>
                        </a:lnSpc>
                        <a:spcBef>
                          <a:spcPts val="0"/>
                        </a:spcBef>
                        <a:spcAft>
                          <a:spcPts val="0"/>
                        </a:spcAft>
                        <a:buFont typeface="+mj-lt"/>
                        <a:buAutoNum type="arabicPeriod"/>
                      </a:pPr>
                      <a:r>
                        <a:rPr lang="en-IN" sz="1200" b="1" dirty="0">
                          <a:uFillTx/>
                        </a:rPr>
                        <a:t>Ghana</a:t>
                      </a:r>
                    </a:p>
                    <a:p>
                      <a:pPr marL="342900" marR="0" indent="-342900" algn="l">
                        <a:lnSpc>
                          <a:spcPct val="115000"/>
                        </a:lnSpc>
                        <a:spcBef>
                          <a:spcPts val="0"/>
                        </a:spcBef>
                        <a:spcAft>
                          <a:spcPts val="0"/>
                        </a:spcAft>
                        <a:buFont typeface="+mj-lt"/>
                        <a:buAutoNum type="arabicPeriod"/>
                      </a:pPr>
                      <a:r>
                        <a:rPr lang="en-IN" sz="1200" b="1" dirty="0">
                          <a:uFillTx/>
                        </a:rPr>
                        <a:t>Guinea</a:t>
                      </a:r>
                    </a:p>
                    <a:p>
                      <a:pPr marL="342900" marR="0" indent="-342900" algn="l">
                        <a:lnSpc>
                          <a:spcPct val="115000"/>
                        </a:lnSpc>
                        <a:spcBef>
                          <a:spcPts val="0"/>
                        </a:spcBef>
                        <a:spcAft>
                          <a:spcPts val="0"/>
                        </a:spcAft>
                        <a:buFont typeface="+mj-lt"/>
                        <a:buAutoNum type="arabicPeriod"/>
                      </a:pPr>
                      <a:r>
                        <a:rPr lang="en-IN" sz="1200" b="1" dirty="0">
                          <a:uFillTx/>
                        </a:rPr>
                        <a:t>Indonesia</a:t>
                      </a:r>
                    </a:p>
                    <a:p>
                      <a:pPr marL="342900" marR="0" indent="-342900" algn="l">
                        <a:lnSpc>
                          <a:spcPct val="115000"/>
                        </a:lnSpc>
                        <a:spcBef>
                          <a:spcPts val="0"/>
                        </a:spcBef>
                        <a:spcAft>
                          <a:spcPts val="0"/>
                        </a:spcAft>
                        <a:buFont typeface="+mj-lt"/>
                        <a:buAutoNum type="arabicPeriod"/>
                      </a:pPr>
                      <a:r>
                        <a:rPr lang="en-IN" sz="1200" b="1" dirty="0">
                          <a:uFillTx/>
                        </a:rPr>
                        <a:t>Iran*</a:t>
                      </a:r>
                    </a:p>
                    <a:p>
                      <a:pPr marL="342900" marR="0" indent="-342900" algn="l">
                        <a:lnSpc>
                          <a:spcPct val="115000"/>
                        </a:lnSpc>
                        <a:spcBef>
                          <a:spcPts val="0"/>
                        </a:spcBef>
                        <a:spcAft>
                          <a:spcPts val="0"/>
                        </a:spcAft>
                        <a:buFont typeface="+mj-lt"/>
                        <a:buAutoNum type="arabicPeriod"/>
                      </a:pPr>
                      <a:r>
                        <a:rPr lang="en-IN" sz="1200" b="1" dirty="0">
                          <a:uFillTx/>
                        </a:rPr>
                        <a:t>Kazakhstan</a:t>
                      </a:r>
                    </a:p>
                    <a:p>
                      <a:pPr marL="342900" marR="0" indent="-342900" algn="l">
                        <a:lnSpc>
                          <a:spcPct val="115000"/>
                        </a:lnSpc>
                        <a:spcBef>
                          <a:spcPts val="0"/>
                        </a:spcBef>
                        <a:spcAft>
                          <a:spcPts val="0"/>
                        </a:spcAft>
                        <a:buFont typeface="+mj-lt"/>
                        <a:buAutoNum type="arabicPeriod"/>
                      </a:pPr>
                      <a:r>
                        <a:rPr lang="en-IN" sz="1200" b="1" dirty="0">
                          <a:uFillTx/>
                        </a:rPr>
                        <a:t>Kenya</a:t>
                      </a:r>
                    </a:p>
                    <a:p>
                      <a:pPr marL="342900" marR="0" indent="-342900" algn="l">
                        <a:lnSpc>
                          <a:spcPct val="115000"/>
                        </a:lnSpc>
                        <a:spcBef>
                          <a:spcPts val="0"/>
                        </a:spcBef>
                        <a:spcAft>
                          <a:spcPts val="0"/>
                        </a:spcAft>
                        <a:buFont typeface="+mj-lt"/>
                        <a:buAutoNum type="arabicPeriod"/>
                      </a:pPr>
                      <a:r>
                        <a:rPr lang="en-IN" sz="1200" b="1" dirty="0">
                          <a:uFillTx/>
                        </a:rPr>
                        <a:t>Kuwait</a:t>
                      </a:r>
                    </a:p>
                    <a:p>
                      <a:pPr marL="342900" marR="0" indent="-342900" algn="l">
                        <a:lnSpc>
                          <a:spcPct val="115000"/>
                        </a:lnSpc>
                        <a:spcBef>
                          <a:spcPts val="0"/>
                        </a:spcBef>
                        <a:spcAft>
                          <a:spcPts val="0"/>
                        </a:spcAft>
                        <a:buFont typeface="+mj-lt"/>
                        <a:buAutoNum type="arabicPeriod"/>
                      </a:pPr>
                      <a:r>
                        <a:rPr lang="en-IN" sz="1200" b="1" dirty="0">
                          <a:uFillTx/>
                        </a:rPr>
                        <a:t>Latvia</a:t>
                      </a:r>
                    </a:p>
                    <a:p>
                      <a:pPr marL="342900" marR="0" indent="-342900" algn="l">
                        <a:lnSpc>
                          <a:spcPct val="115000"/>
                        </a:lnSpc>
                        <a:spcBef>
                          <a:spcPts val="0"/>
                        </a:spcBef>
                        <a:spcAft>
                          <a:spcPts val="0"/>
                        </a:spcAft>
                        <a:buFont typeface="+mj-lt"/>
                        <a:buAutoNum type="arabicPeriod"/>
                      </a:pPr>
                      <a:r>
                        <a:rPr lang="en-IN" sz="1200" b="1" dirty="0">
                          <a:uFillTx/>
                        </a:rPr>
                        <a:t>Liberia</a:t>
                      </a:r>
                    </a:p>
                    <a:p>
                      <a:pPr marL="342900" marR="0" indent="-342900" algn="l">
                        <a:lnSpc>
                          <a:spcPct val="115000"/>
                        </a:lnSpc>
                        <a:spcBef>
                          <a:spcPts val="0"/>
                        </a:spcBef>
                        <a:spcAft>
                          <a:spcPts val="0"/>
                        </a:spcAft>
                        <a:buFont typeface="+mj-lt"/>
                        <a:buAutoNum type="arabicPeriod"/>
                      </a:pPr>
                      <a:r>
                        <a:rPr lang="en-IN" sz="1200" b="1" dirty="0">
                          <a:uFillTx/>
                        </a:rPr>
                        <a:t>Libya</a:t>
                      </a:r>
                    </a:p>
                    <a:p>
                      <a:pPr marL="342900" marR="0" indent="-342900" algn="l">
                        <a:lnSpc>
                          <a:spcPct val="115000"/>
                        </a:lnSpc>
                        <a:spcBef>
                          <a:spcPts val="0"/>
                        </a:spcBef>
                        <a:spcAft>
                          <a:spcPts val="0"/>
                        </a:spcAft>
                        <a:buFont typeface="+mj-lt"/>
                        <a:buAutoNum type="arabicPeriod"/>
                      </a:pPr>
                      <a:r>
                        <a:rPr lang="en-IN" sz="1200" b="1" dirty="0">
                          <a:uFillTx/>
                        </a:rPr>
                        <a:t>Malawi</a:t>
                      </a:r>
                    </a:p>
                    <a:p>
                      <a:pPr marL="342900" marR="0" indent="-342900" algn="l">
                        <a:lnSpc>
                          <a:spcPct val="115000"/>
                        </a:lnSpc>
                        <a:spcBef>
                          <a:spcPts val="0"/>
                        </a:spcBef>
                        <a:spcAft>
                          <a:spcPts val="0"/>
                        </a:spcAft>
                        <a:buFont typeface="+mj-lt"/>
                        <a:buAutoNum type="arabicPeriod"/>
                      </a:pPr>
                      <a:r>
                        <a:rPr lang="en-IN" sz="1200" b="1" dirty="0">
                          <a:uFillTx/>
                        </a:rPr>
                        <a:t>Maldives</a:t>
                      </a:r>
                      <a:endParaRPr lang="en-IN" sz="1200" b="1" dirty="0">
                        <a:uFillTx/>
                        <a:latin typeface="Calibri"/>
                        <a:ea typeface="Times New Roman"/>
                        <a:cs typeface="Mangal"/>
                      </a:endParaRPr>
                    </a:p>
                  </a:txBody>
                  <a:tcPr marL="39425" marR="39425" marT="0" marB="0" anchor="ctr"/>
                </a:tc>
                <a:tc>
                  <a:txBody>
                    <a:bodyPr/>
                    <a:lstStyle/>
                    <a:p>
                      <a:pPr marL="0" marR="0" algn="ctr">
                        <a:lnSpc>
                          <a:spcPct val="115000"/>
                        </a:lnSpc>
                        <a:spcBef>
                          <a:spcPts val="0"/>
                        </a:spcBef>
                        <a:spcAft>
                          <a:spcPts val="0"/>
                        </a:spcAft>
                      </a:pPr>
                      <a:r>
                        <a:rPr lang="en-IN" sz="1200" b="1" dirty="0">
                          <a:uFillTx/>
                        </a:rPr>
                        <a:t>C2</a:t>
                      </a:r>
                    </a:p>
                    <a:p>
                      <a:pPr marL="0" marR="0" algn="ctr">
                        <a:lnSpc>
                          <a:spcPct val="115000"/>
                        </a:lnSpc>
                        <a:spcBef>
                          <a:spcPts val="0"/>
                        </a:spcBef>
                        <a:spcAft>
                          <a:spcPts val="0"/>
                        </a:spcAft>
                      </a:pPr>
                      <a:r>
                        <a:rPr lang="en-IN" sz="1200" b="1" dirty="0">
                          <a:uFillTx/>
                        </a:rPr>
                        <a:t>A2</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A1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C2</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A2</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C1</a:t>
                      </a:r>
                      <a:endParaRPr lang="en-IN" sz="1200" b="1" dirty="0">
                        <a:uFillTx/>
                        <a:latin typeface="Calibri"/>
                        <a:ea typeface="Times New Roman"/>
                        <a:cs typeface="Mangal"/>
                      </a:endParaRPr>
                    </a:p>
                  </a:txBody>
                  <a:tcPr marL="39425" marR="39425" marT="0" marB="0" anchor="ctr"/>
                </a:tc>
              </a:tr>
            </a:tbl>
          </a:graphicData>
        </a:graphic>
      </p:graphicFrame>
      <p:graphicFrame>
        <p:nvGraphicFramePr>
          <p:cNvPr id="8" name="Table 7"/>
          <p:cNvGraphicFramePr>
            <a:graphicFrameLocks noGrp="1"/>
          </p:cNvGraphicFramePr>
          <p:nvPr/>
        </p:nvGraphicFramePr>
        <p:xfrm>
          <a:off x="4721208" y="1243131"/>
          <a:ext cx="3968783" cy="5139704"/>
        </p:xfrm>
        <a:graphic>
          <a:graphicData uri="http://schemas.openxmlformats.org/drawingml/2006/table">
            <a:tbl>
              <a:tblPr>
                <a:tableStyleId>{5940675A-B579-460E-94D1-54222C63F5DA}</a:tableStyleId>
              </a:tblPr>
              <a:tblGrid>
                <a:gridCol w="2401680"/>
                <a:gridCol w="1567103"/>
              </a:tblGrid>
              <a:tr h="302528">
                <a:tc>
                  <a:txBody>
                    <a:bodyPr/>
                    <a:lstStyle/>
                    <a:p>
                      <a:pPr marL="0" marR="0" algn="l">
                        <a:lnSpc>
                          <a:spcPct val="115000"/>
                        </a:lnSpc>
                        <a:spcBef>
                          <a:spcPts val="0"/>
                        </a:spcBef>
                        <a:spcAft>
                          <a:spcPts val="0"/>
                        </a:spcAft>
                      </a:pPr>
                      <a:r>
                        <a:rPr lang="en-IN" sz="1200" b="1" baseline="0" dirty="0" smtClean="0">
                          <a:uFillTx/>
                        </a:rPr>
                        <a:t>       </a:t>
                      </a:r>
                      <a:r>
                        <a:rPr lang="en-IN" sz="1200" b="1" dirty="0" smtClean="0">
                          <a:uFillTx/>
                        </a:rPr>
                        <a:t>Country</a:t>
                      </a:r>
                      <a:endParaRPr lang="en-IN" sz="1200" b="1" dirty="0">
                        <a:uFillTx/>
                        <a:latin typeface="Calibri"/>
                        <a:ea typeface="Times New Roman"/>
                        <a:cs typeface="Mangal"/>
                      </a:endParaRPr>
                    </a:p>
                  </a:txBody>
                  <a:tcPr marL="39425" marR="39425" marT="0" marB="0" anchor="ctr">
                    <a:solidFill>
                      <a:srgbClr val="FFC000"/>
                    </a:solidFill>
                  </a:tcPr>
                </a:tc>
                <a:tc>
                  <a:txBody>
                    <a:bodyPr/>
                    <a:lstStyle/>
                    <a:p>
                      <a:pPr marL="0" marR="0" algn="ctr">
                        <a:lnSpc>
                          <a:spcPct val="115000"/>
                        </a:lnSpc>
                        <a:spcBef>
                          <a:spcPts val="0"/>
                        </a:spcBef>
                        <a:spcAft>
                          <a:spcPts val="0"/>
                        </a:spcAft>
                      </a:pPr>
                      <a:r>
                        <a:rPr lang="en-IN" sz="1200" b="1" dirty="0">
                          <a:uFillTx/>
                        </a:rPr>
                        <a:t>ECGC Rating</a:t>
                      </a:r>
                      <a:endParaRPr lang="en-IN" sz="1200" b="1" dirty="0">
                        <a:uFillTx/>
                        <a:latin typeface="Calibri"/>
                        <a:ea typeface="Times New Roman"/>
                        <a:cs typeface="Mangal"/>
                      </a:endParaRPr>
                    </a:p>
                  </a:txBody>
                  <a:tcPr marL="39425" marR="39425" marT="0" marB="0" anchor="ctr">
                    <a:solidFill>
                      <a:srgbClr val="FFC000"/>
                    </a:solidFill>
                  </a:tcPr>
                </a:tc>
              </a:tr>
              <a:tr h="4100136">
                <a:tc>
                  <a:txBody>
                    <a:bodyPr/>
                    <a:lstStyle/>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Mauritius</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Moldova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Mongolia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Morocco</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Mozambique</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Myanmar</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Namibia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Nepal</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Nigeria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Republic of Congo</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Romania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Russia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Rwanda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Senegal</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Sri Lanka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Syria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Tanzania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Togo</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Uganda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Uzbekistan</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Vietnam</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Zambia</a:t>
                      </a:r>
                    </a:p>
                    <a:p>
                      <a:pPr marL="342900" marR="0" indent="-342900" algn="l" defTabSz="914400" rtl="0" eaLnBrk="1" latinLnBrk="0" hangingPunct="1">
                        <a:lnSpc>
                          <a:spcPct val="115000"/>
                        </a:lnSpc>
                        <a:spcBef>
                          <a:spcPts val="0"/>
                        </a:spcBef>
                        <a:spcAft>
                          <a:spcPts val="0"/>
                        </a:spcAft>
                        <a:buFont typeface="+mj-lt"/>
                        <a:buAutoNum type="arabicPeriod" startAt="25"/>
                      </a:pPr>
                      <a:r>
                        <a:rPr lang="en-IN" sz="1200" b="1" kern="1200" dirty="0">
                          <a:uFillTx/>
                        </a:rPr>
                        <a:t>Zimbabwe</a:t>
                      </a:r>
                      <a:endParaRPr lang="en-IN" sz="1200" b="1" kern="1200" dirty="0">
                        <a:solidFill>
                          <a:schemeClr val="tx1"/>
                        </a:solidFill>
                        <a:uFillTx/>
                        <a:latin typeface="Rupee Foradian"/>
                        <a:ea typeface="Times New Roman"/>
                        <a:cs typeface="Arial"/>
                      </a:endParaRPr>
                    </a:p>
                  </a:txBody>
                  <a:tcPr marL="39425" marR="39425" marT="0" marB="0" anchor="ctr"/>
                </a:tc>
                <a:tc>
                  <a:txBody>
                    <a:bodyPr/>
                    <a:lstStyle/>
                    <a:p>
                      <a:pPr marL="0" marR="0" algn="ctr">
                        <a:lnSpc>
                          <a:spcPct val="115000"/>
                        </a:lnSpc>
                        <a:spcBef>
                          <a:spcPts val="0"/>
                        </a:spcBef>
                        <a:spcAft>
                          <a:spcPts val="0"/>
                        </a:spcAft>
                      </a:pPr>
                      <a:r>
                        <a:rPr lang="en-IN" sz="1200" b="1" dirty="0">
                          <a:uFillTx/>
                        </a:rPr>
                        <a:t>A2</a:t>
                      </a:r>
                    </a:p>
                    <a:p>
                      <a:pPr marL="0" marR="0" algn="ctr">
                        <a:lnSpc>
                          <a:spcPct val="115000"/>
                        </a:lnSpc>
                        <a:spcBef>
                          <a:spcPts val="0"/>
                        </a:spcBef>
                        <a:spcAft>
                          <a:spcPts val="0"/>
                        </a:spcAft>
                      </a:pPr>
                      <a:r>
                        <a:rPr lang="en-IN" sz="1200" b="1" dirty="0">
                          <a:uFillTx/>
                        </a:rPr>
                        <a:t>C2</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A2</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A2</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A2</a:t>
                      </a:r>
                    </a:p>
                    <a:p>
                      <a:pPr marL="0" marR="0" algn="ctr">
                        <a:lnSpc>
                          <a:spcPct val="115000"/>
                        </a:lnSpc>
                        <a:spcBef>
                          <a:spcPts val="0"/>
                        </a:spcBef>
                        <a:spcAft>
                          <a:spcPts val="0"/>
                        </a:spcAft>
                      </a:pPr>
                      <a:r>
                        <a:rPr lang="en-IN" sz="1200" b="1" dirty="0">
                          <a:uFillTx/>
                        </a:rPr>
                        <a:t>C1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C2</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B1</a:t>
                      </a:r>
                    </a:p>
                    <a:p>
                      <a:pPr marL="0" marR="0" algn="ctr">
                        <a:lnSpc>
                          <a:spcPct val="115000"/>
                        </a:lnSpc>
                        <a:spcBef>
                          <a:spcPts val="0"/>
                        </a:spcBef>
                        <a:spcAft>
                          <a:spcPts val="0"/>
                        </a:spcAft>
                      </a:pPr>
                      <a:r>
                        <a:rPr lang="en-IN" sz="1200" b="1" dirty="0">
                          <a:uFillTx/>
                        </a:rPr>
                        <a:t>B2</a:t>
                      </a:r>
                    </a:p>
                    <a:p>
                      <a:pPr marL="0" marR="0" algn="ctr">
                        <a:lnSpc>
                          <a:spcPct val="115000"/>
                        </a:lnSpc>
                        <a:spcBef>
                          <a:spcPts val="0"/>
                        </a:spcBef>
                        <a:spcAft>
                          <a:spcPts val="0"/>
                        </a:spcAft>
                      </a:pPr>
                      <a:r>
                        <a:rPr lang="en-IN" sz="1200" b="1" dirty="0">
                          <a:uFillTx/>
                        </a:rPr>
                        <a:t>D</a:t>
                      </a:r>
                      <a:endParaRPr lang="en-IN" sz="1200" b="1" dirty="0">
                        <a:uFillTx/>
                        <a:latin typeface="Calibri"/>
                        <a:ea typeface="Times New Roman"/>
                        <a:cs typeface="Mangal"/>
                      </a:endParaRPr>
                    </a:p>
                  </a:txBody>
                  <a:tcPr marL="39425" marR="39425" marT="0" marB="0" anchor="ctr"/>
                </a:tc>
              </a:tr>
            </a:tbl>
          </a:graphicData>
        </a:graphic>
      </p:graphicFrame>
      <p:sp>
        <p:nvSpPr>
          <p:cNvPr id="14337" name="Rectangle 1"/>
          <p:cNvSpPr>
            <a:spLocks noChangeArrowheads="1"/>
          </p:cNvSpPr>
          <p:nvPr/>
        </p:nvSpPr>
        <p:spPr bwMode="auto">
          <a:xfrm>
            <a:off x="398585" y="6536702"/>
            <a:ext cx="8894623" cy="253564"/>
          </a:xfrm>
          <a:prstGeom prst="rect">
            <a:avLst/>
          </a:prstGeom>
          <a:noFill/>
          <a:ln w="9525">
            <a:noFill/>
            <a:miter lim="800000"/>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FontTx/>
              <a:buNone/>
            </a:pPr>
            <a:r>
              <a:rPr kumimoji="0" lang="en-US" sz="1000" b="1" i="0" u="none" strike="noStrike" cap="none" normalizeH="0" baseline="0" dirty="0" smtClean="0">
                <a:ln>
                  <a:noFill/>
                </a:ln>
                <a:solidFill>
                  <a:schemeClr val="tx1"/>
                </a:solidFill>
                <a:effectLst/>
                <a:uFillTx/>
                <a:latin typeface="Rupee Foradian" pitchFamily="34" charset="0"/>
                <a:ea typeface="Times New Roman" pitchFamily="18" charset="0"/>
                <a:cs typeface="Arial" pitchFamily="34" charset="0"/>
              </a:rPr>
              <a:t>*Credit will be denominated in Indian Rupees. Interest rates to be advised on a case to case basis.</a:t>
            </a:r>
            <a:endParaRPr kumimoji="0" lang="en-US" sz="1800" b="1" i="0" u="none" strike="noStrike" cap="none" normalizeH="0" baseline="0" dirty="0" smtClean="0">
              <a:ln>
                <a:noFill/>
              </a:ln>
              <a:solidFill>
                <a:schemeClr val="tx1"/>
              </a:solidFill>
              <a:effectLst/>
              <a:uFillTx/>
              <a:latin typeface="Arial" pitchFamily="34" charset="0"/>
              <a:cs typeface="Arial" pitchFamily="34" charset="0"/>
            </a:endParaRPr>
          </a:p>
        </p:txBody>
      </p:sp>
    </p:spTree>
    <p:extLst>
      <p:ext uri="{BB962C8B-B14F-4D97-AF65-F5344CB8AC3E}">
        <p14:creationId xmlns:p14="http://schemas.microsoft.com/office/powerpoint/2010/main" val="2092613736"/>
      </p:ext>
    </p:extLst>
  </p:cSld>
  <p:clrMapOvr>
    <a:masterClrMapping/>
  </p:clrMapOvr>
  <p:transition spd="med">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200" dirty="0" smtClean="0">
                <a:solidFill>
                  <a:srgbClr val="003366"/>
                </a:solidFill>
                <a:uFillTx/>
              </a:rPr>
              <a:t>Buyer’s</a:t>
            </a:r>
            <a:r>
              <a:rPr lang="en-US" sz="3600" kern="1200" dirty="0" smtClean="0">
                <a:solidFill>
                  <a:srgbClr val="003366"/>
                </a:solidFill>
                <a:uFillTx/>
                <a:ea typeface="+mn-ea"/>
                <a:cs typeface="Arial" pitchFamily="34" charset="0"/>
              </a:rPr>
              <a:t> </a:t>
            </a:r>
            <a:r>
              <a:rPr lang="en-US" sz="3200" dirty="0" smtClean="0">
                <a:solidFill>
                  <a:srgbClr val="003366"/>
                </a:solidFill>
                <a:uFillTx/>
              </a:rPr>
              <a:t>Credit</a:t>
            </a:r>
            <a:r>
              <a:rPr lang="en-US" sz="3600" kern="1200" dirty="0" smtClean="0">
                <a:solidFill>
                  <a:srgbClr val="003366"/>
                </a:solidFill>
                <a:uFillTx/>
                <a:ea typeface="+mn-ea"/>
                <a:cs typeface="Arial" pitchFamily="34" charset="0"/>
              </a:rPr>
              <a:t> </a:t>
            </a:r>
            <a:r>
              <a:rPr lang="en-US" sz="3200" dirty="0" smtClean="0">
                <a:solidFill>
                  <a:srgbClr val="003366"/>
                </a:solidFill>
                <a:uFillTx/>
              </a:rPr>
              <a:t>under</a:t>
            </a:r>
            <a:r>
              <a:rPr lang="en-US" sz="3600" kern="1200" dirty="0" smtClean="0">
                <a:solidFill>
                  <a:srgbClr val="003366"/>
                </a:solidFill>
                <a:uFillTx/>
                <a:ea typeface="+mn-ea"/>
                <a:cs typeface="Arial" pitchFamily="34" charset="0"/>
              </a:rPr>
              <a:t> </a:t>
            </a:r>
            <a:r>
              <a:rPr lang="en-US" sz="3200" dirty="0" smtClean="0">
                <a:solidFill>
                  <a:srgbClr val="003366"/>
                </a:solidFill>
                <a:uFillTx/>
              </a:rPr>
              <a:t>NEIA –</a:t>
            </a:r>
            <a:br>
              <a:rPr lang="en-US" sz="3200" dirty="0" smtClean="0">
                <a:solidFill>
                  <a:srgbClr val="003366"/>
                </a:solidFill>
                <a:uFillTx/>
              </a:rPr>
            </a:br>
            <a:r>
              <a:rPr lang="en-US" sz="3200" dirty="0" smtClean="0">
                <a:solidFill>
                  <a:srgbClr val="003366"/>
                </a:solidFill>
              </a:rPr>
              <a:t>Projects in East Africa</a:t>
            </a:r>
            <a:endParaRPr lang="en-IN" sz="3200" dirty="0" smtClean="0">
              <a:solidFill>
                <a:srgbClr val="003366"/>
              </a:solidFill>
              <a:uFillTx/>
            </a:endParaRPr>
          </a:p>
        </p:txBody>
      </p:sp>
      <p:sp>
        <p:nvSpPr>
          <p:cNvPr id="3" name="Content Placeholder 2"/>
          <p:cNvSpPr>
            <a:spLocks noGrp="1"/>
          </p:cNvSpPr>
          <p:nvPr>
            <p:ph idx="1"/>
          </p:nvPr>
        </p:nvSpPr>
        <p:spPr>
          <a:xfrm>
            <a:off x="174173" y="1682245"/>
            <a:ext cx="8775559" cy="4259628"/>
          </a:xfrm>
        </p:spPr>
        <p:txBody>
          <a:bodyPr/>
          <a:lstStyle/>
          <a:p>
            <a:pPr algn="just">
              <a:lnSpc>
                <a:spcPct val="114000"/>
              </a:lnSpc>
              <a:spcBef>
                <a:spcPts val="400"/>
              </a:spcBef>
              <a:spcAft>
                <a:spcPts val="400"/>
              </a:spcAft>
              <a:buFont typeface="Wingdings" pitchFamily="2" charset="2"/>
              <a:buChar char="q"/>
              <a:defRPr>
                <a:uFillTx/>
              </a:defRPr>
            </a:pPr>
            <a:r>
              <a:rPr lang="en-IN" sz="2000" b="1" dirty="0" smtClean="0">
                <a:solidFill>
                  <a:srgbClr val="003366"/>
                </a:solidFill>
                <a:uFillTx/>
                <a:latin typeface="Arial" panose="020B0604020202020204" pitchFamily="34" charset="0"/>
                <a:cs typeface="Arial" panose="020B0604020202020204" pitchFamily="34" charset="0"/>
              </a:rPr>
              <a:t>Under this Programme, Exim Bank has supported two projects in East Africa.</a:t>
            </a:r>
          </a:p>
          <a:p>
            <a:pPr algn="just">
              <a:lnSpc>
                <a:spcPct val="114000"/>
              </a:lnSpc>
              <a:spcBef>
                <a:spcPts val="400"/>
              </a:spcBef>
              <a:spcAft>
                <a:spcPts val="400"/>
              </a:spcAft>
              <a:buFont typeface="Wingdings" pitchFamily="2" charset="2"/>
              <a:buChar char="q"/>
              <a:defRPr>
                <a:uFillTx/>
              </a:defRPr>
            </a:pPr>
            <a:r>
              <a:rPr lang="en-IN" dirty="0" smtClean="0">
                <a:solidFill>
                  <a:srgbClr val="003366"/>
                </a:solidFill>
                <a:latin typeface="Arial" panose="020B0604020202020204" pitchFamily="34" charset="0"/>
                <a:cs typeface="Arial" panose="020B0604020202020204" pitchFamily="34" charset="0"/>
              </a:rPr>
              <a:t>First project supported under the Programme is a 132 kV transmission line project in Zambia valued at USD 63.39 </a:t>
            </a:r>
            <a:r>
              <a:rPr lang="en-IN" dirty="0" err="1" smtClean="0">
                <a:solidFill>
                  <a:srgbClr val="003366"/>
                </a:solidFill>
                <a:latin typeface="Arial" panose="020B0604020202020204" pitchFamily="34" charset="0"/>
                <a:cs typeface="Arial" panose="020B0604020202020204" pitchFamily="34" charset="0"/>
              </a:rPr>
              <a:t>mn</a:t>
            </a:r>
            <a:r>
              <a:rPr lang="en-IN" dirty="0" smtClean="0">
                <a:solidFill>
                  <a:srgbClr val="003366"/>
                </a:solidFill>
                <a:latin typeface="Arial" panose="020B0604020202020204" pitchFamily="34" charset="0"/>
                <a:cs typeface="Arial" panose="020B0604020202020204" pitchFamily="34" charset="0"/>
              </a:rPr>
              <a:t>, which is at advanced stage of implementation.</a:t>
            </a:r>
          </a:p>
          <a:p>
            <a:pPr algn="just">
              <a:lnSpc>
                <a:spcPct val="114000"/>
              </a:lnSpc>
              <a:spcBef>
                <a:spcPts val="400"/>
              </a:spcBef>
              <a:spcAft>
                <a:spcPts val="400"/>
              </a:spcAft>
              <a:defRPr>
                <a:uFillTx/>
              </a:defRPr>
            </a:pPr>
            <a:r>
              <a:rPr lang="en-IN" sz="2000" b="1" dirty="0" smtClean="0">
                <a:solidFill>
                  <a:srgbClr val="003366"/>
                </a:solidFill>
                <a:uFillTx/>
                <a:latin typeface="Arial" panose="020B0604020202020204" pitchFamily="34" charset="0"/>
                <a:cs typeface="Arial" panose="020B0604020202020204" pitchFamily="34" charset="0"/>
              </a:rPr>
              <a:t>Second project </a:t>
            </a:r>
            <a:r>
              <a:rPr lang="en-IN" dirty="0">
                <a:solidFill>
                  <a:srgbClr val="003366"/>
                </a:solidFill>
                <a:latin typeface="Arial" panose="020B0604020202020204" pitchFamily="34" charset="0"/>
                <a:cs typeface="Arial" panose="020B0604020202020204" pitchFamily="34" charset="0"/>
              </a:rPr>
              <a:t>recently</a:t>
            </a:r>
            <a:r>
              <a:rPr lang="en-IN" sz="2000" b="1" dirty="0" smtClean="0">
                <a:solidFill>
                  <a:srgbClr val="003366"/>
                </a:solidFill>
                <a:uFillTx/>
                <a:latin typeface="Arial" panose="020B0604020202020204" pitchFamily="34" charset="0"/>
                <a:cs typeface="Arial" panose="020B0604020202020204" pitchFamily="34" charset="0"/>
              </a:rPr>
              <a:t> </a:t>
            </a:r>
            <a:r>
              <a:rPr lang="en-IN" dirty="0">
                <a:solidFill>
                  <a:srgbClr val="003366"/>
                </a:solidFill>
                <a:latin typeface="Arial" panose="020B0604020202020204" pitchFamily="34" charset="0"/>
                <a:cs typeface="Arial" panose="020B0604020202020204" pitchFamily="34" charset="0"/>
              </a:rPr>
              <a:t>covered is a contract for construction of an integrated LPG and bitumen storage facility with marine loading terminal and distribution and bottling infrastructure including bulk/truck loading/unloading infrastructure, at Beira port, Mozambique valued at USD 34.79 </a:t>
            </a:r>
            <a:r>
              <a:rPr lang="en-IN" dirty="0" err="1">
                <a:solidFill>
                  <a:srgbClr val="003366"/>
                </a:solidFill>
                <a:latin typeface="Arial" panose="020B0604020202020204" pitchFamily="34" charset="0"/>
                <a:cs typeface="Arial" panose="020B0604020202020204" pitchFamily="34" charset="0"/>
              </a:rPr>
              <a:t>mn</a:t>
            </a:r>
            <a:r>
              <a:rPr lang="en-IN" dirty="0">
                <a:solidFill>
                  <a:srgbClr val="003366"/>
                </a:solidFill>
                <a:latin typeface="Arial" panose="020B0604020202020204" pitchFamily="34" charset="0"/>
                <a:cs typeface="Arial" panose="020B0604020202020204" pitchFamily="34" charset="0"/>
              </a:rPr>
              <a:t>.</a:t>
            </a:r>
          </a:p>
          <a:p>
            <a:pPr algn="just">
              <a:lnSpc>
                <a:spcPct val="114000"/>
              </a:lnSpc>
              <a:spcBef>
                <a:spcPts val="400"/>
              </a:spcBef>
              <a:spcAft>
                <a:spcPts val="400"/>
              </a:spcAft>
              <a:buFont typeface="Wingdings" pitchFamily="2" charset="2"/>
              <a:buChar char="q"/>
              <a:defRPr>
                <a:uFillTx/>
              </a:defRPr>
            </a:pPr>
            <a:endParaRPr lang="en-US" sz="2000" b="1" dirty="0" smtClean="0">
              <a:solidFill>
                <a:srgbClr val="003366"/>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48914"/>
      </p:ext>
    </p:extLst>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600" dirty="0" smtClean="0">
                <a:solidFill>
                  <a:srgbClr val="003366"/>
                </a:solidFill>
                <a:uFillTx/>
              </a:rPr>
              <a:t>In sum</a:t>
            </a:r>
            <a:endParaRPr lang="en-IN" sz="3600" dirty="0" smtClean="0">
              <a:solidFill>
                <a:srgbClr val="003366"/>
              </a:solidFill>
              <a:uFillTx/>
            </a:endParaRPr>
          </a:p>
        </p:txBody>
      </p:sp>
      <p:sp>
        <p:nvSpPr>
          <p:cNvPr id="3" name="Content Placeholder 2"/>
          <p:cNvSpPr>
            <a:spLocks noGrp="1"/>
          </p:cNvSpPr>
          <p:nvPr>
            <p:ph idx="1"/>
          </p:nvPr>
        </p:nvSpPr>
        <p:spPr>
          <a:xfrm>
            <a:off x="174173" y="1682245"/>
            <a:ext cx="8775559" cy="5231176"/>
          </a:xfrm>
        </p:spPr>
        <p:txBody>
          <a:bodyPr/>
          <a:lstStyle/>
          <a:p>
            <a:pPr algn="just">
              <a:lnSpc>
                <a:spcPct val="114000"/>
              </a:lnSpc>
              <a:spcBef>
                <a:spcPts val="400"/>
              </a:spcBef>
              <a:spcAft>
                <a:spcPts val="400"/>
              </a:spcAft>
              <a:buFont typeface="Wingdings" pitchFamily="2" charset="2"/>
              <a:buChar char="q"/>
              <a:defRPr>
                <a:uFillTx/>
              </a:defRPr>
            </a:pPr>
            <a:r>
              <a:rPr lang="en-IN" sz="2400" b="1" dirty="0" smtClean="0">
                <a:solidFill>
                  <a:srgbClr val="003366"/>
                </a:solidFill>
                <a:uFillTx/>
                <a:latin typeface="Arial" panose="020B0604020202020204" pitchFamily="34" charset="0"/>
                <a:cs typeface="Arial" panose="020B0604020202020204" pitchFamily="34" charset="0"/>
              </a:rPr>
              <a:t>Any project which needs funding can be supported in the following manner :</a:t>
            </a:r>
          </a:p>
          <a:p>
            <a:pPr marL="920750" lvl="1" indent="-457200" algn="just">
              <a:lnSpc>
                <a:spcPct val="114000"/>
              </a:lnSpc>
              <a:spcBef>
                <a:spcPts val="400"/>
              </a:spcBef>
              <a:spcAft>
                <a:spcPts val="400"/>
              </a:spcAft>
              <a:buFont typeface="+mj-lt"/>
              <a:buAutoNum type="alphaLcPeriod"/>
              <a:defRPr>
                <a:uFillTx/>
              </a:defRPr>
            </a:pPr>
            <a:r>
              <a:rPr lang="en-IN" sz="2400" dirty="0" smtClean="0">
                <a:solidFill>
                  <a:srgbClr val="003366"/>
                </a:solidFill>
                <a:latin typeface="Arial" panose="020B0604020202020204" pitchFamily="34" charset="0"/>
                <a:cs typeface="Arial" panose="020B0604020202020204" pitchFamily="34" charset="0"/>
              </a:rPr>
              <a:t>Buyer’s Credit under NEIA</a:t>
            </a:r>
          </a:p>
          <a:p>
            <a:pPr marL="920750" lvl="1" indent="-457200" algn="just">
              <a:lnSpc>
                <a:spcPct val="114000"/>
              </a:lnSpc>
              <a:spcBef>
                <a:spcPts val="400"/>
              </a:spcBef>
              <a:spcAft>
                <a:spcPts val="400"/>
              </a:spcAft>
              <a:buFont typeface="+mj-lt"/>
              <a:buAutoNum type="alphaLcPeriod"/>
              <a:defRPr>
                <a:uFillTx/>
              </a:defRPr>
            </a:pPr>
            <a:r>
              <a:rPr lang="en-IN" sz="2400" b="1" dirty="0" smtClean="0">
                <a:solidFill>
                  <a:srgbClr val="003366"/>
                </a:solidFill>
                <a:uFillTx/>
                <a:latin typeface="Arial" panose="020B0604020202020204" pitchFamily="34" charset="0"/>
                <a:cs typeface="Arial" panose="020B0604020202020204" pitchFamily="34" charset="0"/>
              </a:rPr>
              <a:t>Short term Buyer’s Credit</a:t>
            </a:r>
          </a:p>
          <a:p>
            <a:pPr marL="920750" lvl="1" indent="-457200" algn="just">
              <a:lnSpc>
                <a:spcPct val="114000"/>
              </a:lnSpc>
              <a:spcBef>
                <a:spcPts val="400"/>
              </a:spcBef>
              <a:spcAft>
                <a:spcPts val="400"/>
              </a:spcAft>
              <a:buFont typeface="+mj-lt"/>
              <a:buAutoNum type="alphaLcPeriod"/>
              <a:defRPr>
                <a:uFillTx/>
              </a:defRPr>
            </a:pPr>
            <a:r>
              <a:rPr lang="en-IN" sz="2400" dirty="0" smtClean="0">
                <a:solidFill>
                  <a:srgbClr val="003366"/>
                </a:solidFill>
                <a:latin typeface="Arial" panose="020B0604020202020204" pitchFamily="34" charset="0"/>
                <a:cs typeface="Arial" panose="020B0604020202020204" pitchFamily="34" charset="0"/>
              </a:rPr>
              <a:t>Supplier’s Credit to the Indian exporter</a:t>
            </a:r>
          </a:p>
          <a:p>
            <a:pPr marL="920750" lvl="1" indent="-457200" algn="just">
              <a:lnSpc>
                <a:spcPct val="114000"/>
              </a:lnSpc>
              <a:spcBef>
                <a:spcPts val="400"/>
              </a:spcBef>
              <a:spcAft>
                <a:spcPts val="400"/>
              </a:spcAft>
              <a:buFont typeface="+mj-lt"/>
              <a:buAutoNum type="alphaLcPeriod"/>
              <a:defRPr>
                <a:uFillTx/>
              </a:defRPr>
            </a:pPr>
            <a:r>
              <a:rPr lang="en-IN" sz="2400" b="1" dirty="0" smtClean="0">
                <a:solidFill>
                  <a:srgbClr val="003366"/>
                </a:solidFill>
                <a:uFillTx/>
                <a:latin typeface="Arial" panose="020B0604020202020204" pitchFamily="34" charset="0"/>
                <a:cs typeface="Arial" panose="020B0604020202020204" pitchFamily="34" charset="0"/>
              </a:rPr>
              <a:t>Commercial Lines of Credit to acceptable banks in the country where the project is being set up or to regional development banks like PTA Bank, etc.</a:t>
            </a:r>
          </a:p>
          <a:p>
            <a:pPr algn="just">
              <a:lnSpc>
                <a:spcPct val="114000"/>
              </a:lnSpc>
              <a:spcBef>
                <a:spcPts val="400"/>
              </a:spcBef>
              <a:spcAft>
                <a:spcPts val="400"/>
              </a:spcAft>
              <a:buFont typeface="Wingdings" pitchFamily="2" charset="2"/>
              <a:buChar char="q"/>
              <a:defRPr>
                <a:uFillTx/>
              </a:defRPr>
            </a:pPr>
            <a:endParaRPr lang="en-IN"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400"/>
              </a:spcBef>
              <a:spcAft>
                <a:spcPts val="400"/>
              </a:spcAft>
              <a:buFont typeface="Wingdings" pitchFamily="2" charset="2"/>
              <a:buChar char="q"/>
              <a:defRPr>
                <a:uFillTx/>
              </a:defRPr>
            </a:pPr>
            <a:endParaRPr lang="en-IN" dirty="0">
              <a:solidFill>
                <a:srgbClr val="003366"/>
              </a:solidFill>
              <a:latin typeface="Arial" panose="020B0604020202020204" pitchFamily="34" charset="0"/>
              <a:cs typeface="Arial" panose="020B0604020202020204" pitchFamily="34" charset="0"/>
            </a:endParaRPr>
          </a:p>
          <a:p>
            <a:pPr algn="just">
              <a:lnSpc>
                <a:spcPct val="114000"/>
              </a:lnSpc>
              <a:spcBef>
                <a:spcPts val="400"/>
              </a:spcBef>
              <a:spcAft>
                <a:spcPts val="400"/>
              </a:spcAft>
              <a:buFont typeface="Wingdings" pitchFamily="2" charset="2"/>
              <a:buChar char="q"/>
              <a:defRPr>
                <a:uFillTx/>
              </a:defRPr>
            </a:pPr>
            <a:endParaRPr lang="en-US" sz="2000" b="1" dirty="0" smtClean="0">
              <a:solidFill>
                <a:srgbClr val="003366"/>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753419"/>
      </p:ext>
    </p:extLst>
  </p:cSld>
  <p:clrMapOvr>
    <a:masterClrMapping/>
  </p:clrMapOvr>
  <p:transition spd="med">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600" dirty="0" smtClean="0">
                <a:solidFill>
                  <a:srgbClr val="003366"/>
                </a:solidFill>
                <a:uFillTx/>
              </a:rPr>
              <a:t>In sum</a:t>
            </a:r>
            <a:endParaRPr lang="en-IN" sz="3600" dirty="0" smtClean="0">
              <a:solidFill>
                <a:srgbClr val="003366"/>
              </a:solidFill>
              <a:uFillTx/>
            </a:endParaRPr>
          </a:p>
        </p:txBody>
      </p:sp>
      <p:sp>
        <p:nvSpPr>
          <p:cNvPr id="3" name="Content Placeholder 2"/>
          <p:cNvSpPr>
            <a:spLocks noGrp="1"/>
          </p:cNvSpPr>
          <p:nvPr>
            <p:ph idx="1"/>
          </p:nvPr>
        </p:nvSpPr>
        <p:spPr>
          <a:xfrm>
            <a:off x="381000" y="1219200"/>
            <a:ext cx="8382000" cy="6904582"/>
          </a:xfrm>
        </p:spPr>
        <p:txBody>
          <a:bodyPr/>
          <a:lstStyle/>
          <a:p>
            <a:pPr algn="just">
              <a:lnSpc>
                <a:spcPct val="114000"/>
              </a:lnSpc>
              <a:spcBef>
                <a:spcPts val="400"/>
              </a:spcBef>
              <a:spcAft>
                <a:spcPts val="400"/>
              </a:spcAft>
              <a:buFont typeface="Wingdings" pitchFamily="2" charset="2"/>
              <a:buChar char="q"/>
              <a:defRPr>
                <a:uFillTx/>
              </a:defRPr>
            </a:pPr>
            <a:r>
              <a:rPr lang="en-IN" sz="2400" dirty="0" smtClean="0">
                <a:solidFill>
                  <a:srgbClr val="003366"/>
                </a:solidFill>
                <a:latin typeface="Arial" panose="020B0604020202020204" pitchFamily="34" charset="0"/>
                <a:cs typeface="Arial" panose="020B0604020202020204" pitchFamily="34" charset="0"/>
              </a:rPr>
              <a:t>In case the project is funded by the project authority, Exim Bank can extend support by way of :</a:t>
            </a:r>
          </a:p>
          <a:p>
            <a:pPr marL="920750" lvl="1" indent="-457200" algn="just">
              <a:lnSpc>
                <a:spcPct val="114000"/>
              </a:lnSpc>
              <a:spcBef>
                <a:spcPts val="400"/>
              </a:spcBef>
              <a:spcAft>
                <a:spcPts val="400"/>
              </a:spcAft>
              <a:buFont typeface="+mj-lt"/>
              <a:buAutoNum type="alphaLcPeriod"/>
              <a:defRPr>
                <a:uFillTx/>
              </a:defRPr>
            </a:pPr>
            <a:r>
              <a:rPr lang="en-IN" sz="2400" b="1" dirty="0" smtClean="0">
                <a:solidFill>
                  <a:srgbClr val="003366"/>
                </a:solidFill>
                <a:uFillTx/>
                <a:latin typeface="Arial" panose="020B0604020202020204" pitchFamily="34" charset="0"/>
                <a:cs typeface="Arial" panose="020B0604020202020204" pitchFamily="34" charset="0"/>
              </a:rPr>
              <a:t>Guarantees</a:t>
            </a:r>
          </a:p>
          <a:p>
            <a:pPr marL="920750" lvl="1" indent="-457200" algn="just">
              <a:lnSpc>
                <a:spcPct val="114000"/>
              </a:lnSpc>
              <a:spcBef>
                <a:spcPts val="400"/>
              </a:spcBef>
              <a:spcAft>
                <a:spcPts val="400"/>
              </a:spcAft>
              <a:buFont typeface="+mj-lt"/>
              <a:buAutoNum type="alphaLcPeriod"/>
              <a:defRPr>
                <a:uFillTx/>
              </a:defRPr>
            </a:pPr>
            <a:r>
              <a:rPr lang="en-IN" sz="2400" dirty="0" smtClean="0">
                <a:solidFill>
                  <a:srgbClr val="003366"/>
                </a:solidFill>
                <a:latin typeface="Arial" panose="020B0604020202020204" pitchFamily="34" charset="0"/>
                <a:cs typeface="Arial" panose="020B0604020202020204" pitchFamily="34" charset="0"/>
              </a:rPr>
              <a:t>Letters of Credit</a:t>
            </a:r>
          </a:p>
          <a:p>
            <a:pPr marL="920750" lvl="1" indent="-457200" algn="just">
              <a:lnSpc>
                <a:spcPct val="114000"/>
              </a:lnSpc>
              <a:spcBef>
                <a:spcPts val="400"/>
              </a:spcBef>
              <a:spcAft>
                <a:spcPts val="400"/>
              </a:spcAft>
              <a:buFont typeface="+mj-lt"/>
              <a:buAutoNum type="alphaLcPeriod"/>
              <a:defRPr>
                <a:uFillTx/>
              </a:defRPr>
            </a:pPr>
            <a:r>
              <a:rPr lang="en-IN" sz="2400" dirty="0" smtClean="0">
                <a:solidFill>
                  <a:srgbClr val="003366"/>
                </a:solidFill>
                <a:latin typeface="Arial" panose="020B0604020202020204" pitchFamily="34" charset="0"/>
                <a:cs typeface="Arial" panose="020B0604020202020204" pitchFamily="34" charset="0"/>
              </a:rPr>
              <a:t>Temporary </a:t>
            </a:r>
            <a:r>
              <a:rPr lang="en-IN" sz="2400" dirty="0" err="1" smtClean="0">
                <a:solidFill>
                  <a:srgbClr val="003366"/>
                </a:solidFill>
                <a:latin typeface="Arial" panose="020B0604020202020204" pitchFamily="34" charset="0"/>
                <a:cs typeface="Arial" panose="020B0604020202020204" pitchFamily="34" charset="0"/>
              </a:rPr>
              <a:t>Cashflow</a:t>
            </a:r>
            <a:r>
              <a:rPr lang="en-IN" sz="2400" dirty="0" smtClean="0">
                <a:solidFill>
                  <a:srgbClr val="003366"/>
                </a:solidFill>
                <a:latin typeface="Arial" panose="020B0604020202020204" pitchFamily="34" charset="0"/>
                <a:cs typeface="Arial" panose="020B0604020202020204" pitchFamily="34" charset="0"/>
              </a:rPr>
              <a:t> deficit financing</a:t>
            </a:r>
          </a:p>
          <a:p>
            <a:pPr algn="just">
              <a:lnSpc>
                <a:spcPct val="114000"/>
              </a:lnSpc>
              <a:spcBef>
                <a:spcPts val="400"/>
              </a:spcBef>
              <a:spcAft>
                <a:spcPts val="400"/>
              </a:spcAft>
              <a:buFont typeface="Wingdings" pitchFamily="2" charset="2"/>
              <a:buChar char="q"/>
              <a:defRPr>
                <a:uFillTx/>
              </a:defRPr>
            </a:pPr>
            <a:r>
              <a:rPr lang="en-IN" sz="2400" b="1" dirty="0" smtClean="0">
                <a:solidFill>
                  <a:srgbClr val="003366"/>
                </a:solidFill>
                <a:uFillTx/>
                <a:latin typeface="Arial" panose="020B0604020202020204" pitchFamily="34" charset="0"/>
                <a:cs typeface="Arial" panose="020B0604020202020204" pitchFamily="34" charset="0"/>
              </a:rPr>
              <a:t>In case an Indian company wants to set up a Joint Venture / Wholly Owned </a:t>
            </a:r>
            <a:r>
              <a:rPr lang="en-IN" sz="2400" b="1" dirty="0" smtClean="0">
                <a:solidFill>
                  <a:srgbClr val="003366"/>
                </a:solidFill>
                <a:uFillTx/>
                <a:latin typeface="Arial" panose="020B0604020202020204" pitchFamily="34" charset="0"/>
                <a:cs typeface="Arial" panose="020B0604020202020204" pitchFamily="34" charset="0"/>
              </a:rPr>
              <a:t>Subsidiary </a:t>
            </a:r>
            <a:r>
              <a:rPr lang="en-IN" sz="2400" b="1" dirty="0" smtClean="0">
                <a:solidFill>
                  <a:srgbClr val="003366"/>
                </a:solidFill>
                <a:uFillTx/>
                <a:latin typeface="Arial" panose="020B0604020202020204" pitchFamily="34" charset="0"/>
                <a:cs typeface="Arial" panose="020B0604020202020204" pitchFamily="34" charset="0"/>
              </a:rPr>
              <a:t>:</a:t>
            </a:r>
          </a:p>
          <a:p>
            <a:pPr marL="920750" lvl="1" indent="-457200" algn="just">
              <a:lnSpc>
                <a:spcPct val="114000"/>
              </a:lnSpc>
              <a:spcBef>
                <a:spcPts val="400"/>
              </a:spcBef>
              <a:spcAft>
                <a:spcPts val="400"/>
              </a:spcAft>
              <a:buFont typeface="+mj-lt"/>
              <a:buAutoNum type="alphaLcPeriod"/>
              <a:defRPr>
                <a:uFillTx/>
              </a:defRPr>
            </a:pPr>
            <a:r>
              <a:rPr lang="en-IN" sz="2400" dirty="0" smtClean="0">
                <a:solidFill>
                  <a:srgbClr val="003366"/>
                </a:solidFill>
                <a:latin typeface="Arial" panose="020B0604020202020204" pitchFamily="34" charset="0"/>
                <a:cs typeface="Arial" panose="020B0604020202020204" pitchFamily="34" charset="0"/>
              </a:rPr>
              <a:t>Term Loan</a:t>
            </a:r>
          </a:p>
          <a:p>
            <a:pPr marL="920750" lvl="1" indent="-457200" algn="just">
              <a:lnSpc>
                <a:spcPct val="114000"/>
              </a:lnSpc>
              <a:spcBef>
                <a:spcPts val="400"/>
              </a:spcBef>
              <a:spcAft>
                <a:spcPts val="400"/>
              </a:spcAft>
              <a:buFont typeface="+mj-lt"/>
              <a:buAutoNum type="alphaLcPeriod"/>
              <a:defRPr>
                <a:uFillTx/>
              </a:defRPr>
            </a:pPr>
            <a:r>
              <a:rPr lang="en-IN" sz="2400" b="1" dirty="0" smtClean="0">
                <a:solidFill>
                  <a:srgbClr val="003366"/>
                </a:solidFill>
                <a:uFillTx/>
                <a:latin typeface="Arial" panose="020B0604020202020204" pitchFamily="34" charset="0"/>
                <a:cs typeface="Arial" panose="020B0604020202020204" pitchFamily="34" charset="0"/>
              </a:rPr>
              <a:t>Stand-By Letters of Credit</a:t>
            </a:r>
          </a:p>
          <a:p>
            <a:pPr marL="920750" lvl="1" indent="-457200" algn="just">
              <a:lnSpc>
                <a:spcPct val="114000"/>
              </a:lnSpc>
              <a:spcBef>
                <a:spcPts val="400"/>
              </a:spcBef>
              <a:spcAft>
                <a:spcPts val="400"/>
              </a:spcAft>
              <a:buFont typeface="+mj-lt"/>
              <a:buAutoNum type="alphaLcPeriod"/>
              <a:defRPr>
                <a:uFillTx/>
              </a:defRPr>
            </a:pPr>
            <a:r>
              <a:rPr lang="en-IN" sz="2400" dirty="0" smtClean="0">
                <a:solidFill>
                  <a:srgbClr val="003366"/>
                </a:solidFill>
                <a:latin typeface="Arial" panose="020B0604020202020204" pitchFamily="34" charset="0"/>
                <a:cs typeface="Arial" panose="020B0604020202020204" pitchFamily="34" charset="0"/>
              </a:rPr>
              <a:t>Working capital facility to the overseas venture</a:t>
            </a:r>
          </a:p>
          <a:p>
            <a:pPr marL="920750" lvl="1" indent="-457200" algn="just">
              <a:lnSpc>
                <a:spcPct val="114000"/>
              </a:lnSpc>
              <a:spcBef>
                <a:spcPts val="400"/>
              </a:spcBef>
              <a:spcAft>
                <a:spcPts val="400"/>
              </a:spcAft>
              <a:buFont typeface="+mj-lt"/>
              <a:buAutoNum type="alphaLcPeriod"/>
              <a:defRPr>
                <a:uFillTx/>
              </a:defRPr>
            </a:pPr>
            <a:r>
              <a:rPr lang="en-IN" sz="2400" b="1" dirty="0" smtClean="0">
                <a:solidFill>
                  <a:srgbClr val="003366"/>
                </a:solidFill>
                <a:uFillTx/>
                <a:latin typeface="Arial" panose="020B0604020202020204" pitchFamily="34" charset="0"/>
                <a:cs typeface="Arial" panose="020B0604020202020204" pitchFamily="34" charset="0"/>
              </a:rPr>
              <a:t>Equity participation</a:t>
            </a:r>
          </a:p>
          <a:p>
            <a:pPr algn="just">
              <a:lnSpc>
                <a:spcPct val="114000"/>
              </a:lnSpc>
              <a:spcBef>
                <a:spcPts val="400"/>
              </a:spcBef>
              <a:spcAft>
                <a:spcPts val="400"/>
              </a:spcAft>
              <a:buFont typeface="Wingdings" pitchFamily="2" charset="2"/>
              <a:buChar char="q"/>
              <a:defRPr>
                <a:uFillTx/>
              </a:defRPr>
            </a:pPr>
            <a:endParaRPr lang="en-IN" sz="2000" b="1" dirty="0" smtClean="0">
              <a:solidFill>
                <a:srgbClr val="003366"/>
              </a:solidFill>
              <a:uFillTx/>
              <a:latin typeface="Arial" panose="020B0604020202020204" pitchFamily="34" charset="0"/>
              <a:cs typeface="Arial" panose="020B0604020202020204" pitchFamily="34" charset="0"/>
            </a:endParaRPr>
          </a:p>
          <a:p>
            <a:pPr algn="just">
              <a:lnSpc>
                <a:spcPct val="114000"/>
              </a:lnSpc>
              <a:spcBef>
                <a:spcPts val="400"/>
              </a:spcBef>
              <a:spcAft>
                <a:spcPts val="400"/>
              </a:spcAft>
              <a:buFont typeface="Wingdings" pitchFamily="2" charset="2"/>
              <a:buChar char="q"/>
              <a:defRPr>
                <a:uFillTx/>
              </a:defRPr>
            </a:pPr>
            <a:endParaRPr lang="en-IN" dirty="0">
              <a:solidFill>
                <a:srgbClr val="003366"/>
              </a:solidFill>
              <a:latin typeface="Arial" panose="020B0604020202020204" pitchFamily="34" charset="0"/>
              <a:cs typeface="Arial" panose="020B0604020202020204" pitchFamily="34" charset="0"/>
            </a:endParaRPr>
          </a:p>
          <a:p>
            <a:pPr algn="just">
              <a:lnSpc>
                <a:spcPct val="114000"/>
              </a:lnSpc>
              <a:spcBef>
                <a:spcPts val="400"/>
              </a:spcBef>
              <a:spcAft>
                <a:spcPts val="400"/>
              </a:spcAft>
              <a:buFont typeface="Wingdings" pitchFamily="2" charset="2"/>
              <a:buChar char="q"/>
              <a:defRPr>
                <a:uFillTx/>
              </a:defRPr>
            </a:pPr>
            <a:endParaRPr lang="en-US" sz="2000" b="1" dirty="0" smtClean="0">
              <a:solidFill>
                <a:srgbClr val="003366"/>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47481"/>
      </p:ext>
    </p:extLst>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625156" y="410648"/>
            <a:ext cx="8124092" cy="561975"/>
          </a:xfr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lIns="90488" tIns="44450" rIns="90488" bIns="44450"/>
          <a:lstStyle/>
          <a:p>
            <a:pPr>
              <a:spcBef>
                <a:spcPct val="50000"/>
              </a:spcBef>
            </a:pPr>
            <a:r>
              <a:rPr lang="en-US" altLang="en-US" sz="2400" dirty="0">
                <a:solidFill>
                  <a:srgbClr val="000099"/>
                </a:solidFill>
                <a:effectLst>
                  <a:outerShdw blurRad="38100" dist="38100" dir="2700000" algn="tl">
                    <a:srgbClr val="C0C0C0"/>
                  </a:outerShdw>
                </a:effectLst>
              </a:rPr>
              <a:t>FINANCING, FACILITATING INDIA’S TWO </a:t>
            </a:r>
            <a:r>
              <a:rPr lang="en-US" altLang="en-US" sz="2400" dirty="0" smtClean="0">
                <a:solidFill>
                  <a:srgbClr val="000099"/>
                </a:solidFill>
                <a:effectLst>
                  <a:outerShdw blurRad="38100" dist="38100" dir="2700000" algn="tl">
                    <a:srgbClr val="C0C0C0"/>
                  </a:outerShdw>
                </a:effectLst>
              </a:rPr>
              <a:t>WAY</a:t>
            </a:r>
            <a:br>
              <a:rPr lang="en-US" altLang="en-US" sz="2400" dirty="0" smtClean="0">
                <a:solidFill>
                  <a:srgbClr val="000099"/>
                </a:solidFill>
                <a:effectLst>
                  <a:outerShdw blurRad="38100" dist="38100" dir="2700000" algn="tl">
                    <a:srgbClr val="C0C0C0"/>
                  </a:outerShdw>
                </a:effectLst>
              </a:rPr>
            </a:br>
            <a:r>
              <a:rPr lang="en-US" altLang="en-US" sz="2400" dirty="0" smtClean="0">
                <a:solidFill>
                  <a:srgbClr val="000099"/>
                </a:solidFill>
                <a:effectLst>
                  <a:outerShdw blurRad="38100" dist="38100" dir="2700000" algn="tl">
                    <a:srgbClr val="C0C0C0"/>
                  </a:outerShdw>
                </a:effectLst>
              </a:rPr>
              <a:t> </a:t>
            </a:r>
            <a:r>
              <a:rPr lang="en-US" altLang="en-US" sz="2400" dirty="0">
                <a:solidFill>
                  <a:srgbClr val="000099"/>
                </a:solidFill>
                <a:effectLst>
                  <a:outerShdw blurRad="38100" dist="38100" dir="2700000" algn="tl">
                    <a:srgbClr val="C0C0C0"/>
                  </a:outerShdw>
                </a:effectLst>
              </a:rPr>
              <a:t>TRADE &amp; INVESTMENT</a:t>
            </a:r>
          </a:p>
        </p:txBody>
      </p:sp>
      <p:grpSp>
        <p:nvGrpSpPr>
          <p:cNvPr id="1550339" name="Group 3"/>
          <p:cNvGrpSpPr>
            <a:grpSpLocks/>
          </p:cNvGrpSpPr>
          <p:nvPr/>
        </p:nvGrpSpPr>
        <p:grpSpPr bwMode="auto">
          <a:xfrm>
            <a:off x="1858437" y="2046288"/>
            <a:ext cx="4165841" cy="4076700"/>
            <a:chOff x="287" y="1377"/>
            <a:chExt cx="2672" cy="2404"/>
          </a:xfrm>
        </p:grpSpPr>
        <p:sp>
          <p:nvSpPr>
            <p:cNvPr id="1550340" name="Freeform 4"/>
            <p:cNvSpPr>
              <a:spLocks/>
            </p:cNvSpPr>
            <p:nvPr/>
          </p:nvSpPr>
          <p:spPr bwMode="auto">
            <a:xfrm>
              <a:off x="1617" y="1377"/>
              <a:ext cx="939" cy="777"/>
            </a:xfrm>
            <a:custGeom>
              <a:avLst/>
              <a:gdLst>
                <a:gd name="T0" fmla="*/ 22 w 907"/>
                <a:gd name="T1" fmla="*/ 0 h 830"/>
                <a:gd name="T2" fmla="*/ 67 w 907"/>
                <a:gd name="T3" fmla="*/ 2 h 830"/>
                <a:gd name="T4" fmla="*/ 111 w 907"/>
                <a:gd name="T5" fmla="*/ 5 h 830"/>
                <a:gd name="T6" fmla="*/ 156 w 907"/>
                <a:gd name="T7" fmla="*/ 10 h 830"/>
                <a:gd name="T8" fmla="*/ 200 w 907"/>
                <a:gd name="T9" fmla="*/ 16 h 830"/>
                <a:gd name="T10" fmla="*/ 245 w 907"/>
                <a:gd name="T11" fmla="*/ 23 h 830"/>
                <a:gd name="T12" fmla="*/ 288 w 907"/>
                <a:gd name="T13" fmla="*/ 33 h 830"/>
                <a:gd name="T14" fmla="*/ 332 w 907"/>
                <a:gd name="T15" fmla="*/ 44 h 830"/>
                <a:gd name="T16" fmla="*/ 374 w 907"/>
                <a:gd name="T17" fmla="*/ 57 h 830"/>
                <a:gd name="T18" fmla="*/ 417 w 907"/>
                <a:gd name="T19" fmla="*/ 70 h 830"/>
                <a:gd name="T20" fmla="*/ 459 w 907"/>
                <a:gd name="T21" fmla="*/ 85 h 830"/>
                <a:gd name="T22" fmla="*/ 501 w 907"/>
                <a:gd name="T23" fmla="*/ 102 h 830"/>
                <a:gd name="T24" fmla="*/ 541 w 907"/>
                <a:gd name="T25" fmla="*/ 121 h 830"/>
                <a:gd name="T26" fmla="*/ 582 w 907"/>
                <a:gd name="T27" fmla="*/ 140 h 830"/>
                <a:gd name="T28" fmla="*/ 621 w 907"/>
                <a:gd name="T29" fmla="*/ 161 h 830"/>
                <a:gd name="T30" fmla="*/ 660 w 907"/>
                <a:gd name="T31" fmla="*/ 183 h 830"/>
                <a:gd name="T32" fmla="*/ 698 w 907"/>
                <a:gd name="T33" fmla="*/ 207 h 830"/>
                <a:gd name="T34" fmla="*/ 735 w 907"/>
                <a:gd name="T35" fmla="*/ 232 h 830"/>
                <a:gd name="T36" fmla="*/ 772 w 907"/>
                <a:gd name="T37" fmla="*/ 258 h 830"/>
                <a:gd name="T38" fmla="*/ 807 w 907"/>
                <a:gd name="T39" fmla="*/ 286 h 830"/>
                <a:gd name="T40" fmla="*/ 841 w 907"/>
                <a:gd name="T41" fmla="*/ 315 h 830"/>
                <a:gd name="T42" fmla="*/ 874 w 907"/>
                <a:gd name="T43" fmla="*/ 345 h 830"/>
                <a:gd name="T44" fmla="*/ 906 w 907"/>
                <a:gd name="T45" fmla="*/ 376 h 830"/>
                <a:gd name="T46" fmla="*/ 445 w 907"/>
                <a:gd name="T47" fmla="*/ 822 h 830"/>
                <a:gd name="T48" fmla="*/ 428 w 907"/>
                <a:gd name="T49" fmla="*/ 806 h 830"/>
                <a:gd name="T50" fmla="*/ 412 w 907"/>
                <a:gd name="T51" fmla="*/ 792 h 830"/>
                <a:gd name="T52" fmla="*/ 394 w 907"/>
                <a:gd name="T53" fmla="*/ 777 h 830"/>
                <a:gd name="T54" fmla="*/ 376 w 907"/>
                <a:gd name="T55" fmla="*/ 764 h 830"/>
                <a:gd name="T56" fmla="*/ 358 w 907"/>
                <a:gd name="T57" fmla="*/ 752 h 830"/>
                <a:gd name="T58" fmla="*/ 339 w 907"/>
                <a:gd name="T59" fmla="*/ 739 h 830"/>
                <a:gd name="T60" fmla="*/ 320 w 907"/>
                <a:gd name="T61" fmla="*/ 728 h 830"/>
                <a:gd name="T62" fmla="*/ 301 w 907"/>
                <a:gd name="T63" fmla="*/ 717 h 830"/>
                <a:gd name="T64" fmla="*/ 281 w 907"/>
                <a:gd name="T65" fmla="*/ 707 h 830"/>
                <a:gd name="T66" fmla="*/ 260 w 907"/>
                <a:gd name="T67" fmla="*/ 698 h 830"/>
                <a:gd name="T68" fmla="*/ 240 w 907"/>
                <a:gd name="T69" fmla="*/ 689 h 830"/>
                <a:gd name="T70" fmla="*/ 219 w 907"/>
                <a:gd name="T71" fmla="*/ 680 h 830"/>
                <a:gd name="T72" fmla="*/ 198 w 907"/>
                <a:gd name="T73" fmla="*/ 673 h 830"/>
                <a:gd name="T74" fmla="*/ 176 w 907"/>
                <a:gd name="T75" fmla="*/ 667 h 830"/>
                <a:gd name="T76" fmla="*/ 155 w 907"/>
                <a:gd name="T77" fmla="*/ 661 h 830"/>
                <a:gd name="T78" fmla="*/ 133 w 907"/>
                <a:gd name="T79" fmla="*/ 656 h 830"/>
                <a:gd name="T80" fmla="*/ 111 w 907"/>
                <a:gd name="T81" fmla="*/ 651 h 830"/>
                <a:gd name="T82" fmla="*/ 89 w 907"/>
                <a:gd name="T83" fmla="*/ 648 h 830"/>
                <a:gd name="T84" fmla="*/ 67 w 907"/>
                <a:gd name="T85" fmla="*/ 646 h 830"/>
                <a:gd name="T86" fmla="*/ 44 w 907"/>
                <a:gd name="T87" fmla="*/ 644 h 830"/>
                <a:gd name="T88" fmla="*/ 22 w 907"/>
                <a:gd name="T89" fmla="*/ 642 h 830"/>
                <a:gd name="T90" fmla="*/ 0 w 907"/>
                <a:gd name="T91" fmla="*/ 6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7" h="830">
                  <a:moveTo>
                    <a:pt x="0" y="0"/>
                  </a:moveTo>
                  <a:lnTo>
                    <a:pt x="22" y="0"/>
                  </a:lnTo>
                  <a:lnTo>
                    <a:pt x="44" y="1"/>
                  </a:lnTo>
                  <a:lnTo>
                    <a:pt x="67" y="2"/>
                  </a:lnTo>
                  <a:lnTo>
                    <a:pt x="89" y="3"/>
                  </a:lnTo>
                  <a:lnTo>
                    <a:pt x="111" y="5"/>
                  </a:lnTo>
                  <a:lnTo>
                    <a:pt x="134" y="8"/>
                  </a:lnTo>
                  <a:lnTo>
                    <a:pt x="156" y="10"/>
                  </a:lnTo>
                  <a:lnTo>
                    <a:pt x="178" y="13"/>
                  </a:lnTo>
                  <a:lnTo>
                    <a:pt x="200" y="16"/>
                  </a:lnTo>
                  <a:lnTo>
                    <a:pt x="222" y="20"/>
                  </a:lnTo>
                  <a:lnTo>
                    <a:pt x="245" y="23"/>
                  </a:lnTo>
                  <a:lnTo>
                    <a:pt x="266" y="29"/>
                  </a:lnTo>
                  <a:lnTo>
                    <a:pt x="288" y="33"/>
                  </a:lnTo>
                  <a:lnTo>
                    <a:pt x="310" y="39"/>
                  </a:lnTo>
                  <a:lnTo>
                    <a:pt x="332" y="44"/>
                  </a:lnTo>
                  <a:lnTo>
                    <a:pt x="353" y="50"/>
                  </a:lnTo>
                  <a:lnTo>
                    <a:pt x="374" y="57"/>
                  </a:lnTo>
                  <a:lnTo>
                    <a:pt x="396" y="63"/>
                  </a:lnTo>
                  <a:lnTo>
                    <a:pt x="417" y="70"/>
                  </a:lnTo>
                  <a:lnTo>
                    <a:pt x="438" y="77"/>
                  </a:lnTo>
                  <a:lnTo>
                    <a:pt x="459" y="85"/>
                  </a:lnTo>
                  <a:lnTo>
                    <a:pt x="480" y="93"/>
                  </a:lnTo>
                  <a:lnTo>
                    <a:pt x="501" y="102"/>
                  </a:lnTo>
                  <a:lnTo>
                    <a:pt x="521" y="111"/>
                  </a:lnTo>
                  <a:lnTo>
                    <a:pt x="541" y="121"/>
                  </a:lnTo>
                  <a:lnTo>
                    <a:pt x="561" y="130"/>
                  </a:lnTo>
                  <a:lnTo>
                    <a:pt x="582" y="140"/>
                  </a:lnTo>
                  <a:lnTo>
                    <a:pt x="602" y="150"/>
                  </a:lnTo>
                  <a:lnTo>
                    <a:pt x="621" y="161"/>
                  </a:lnTo>
                  <a:lnTo>
                    <a:pt x="641" y="172"/>
                  </a:lnTo>
                  <a:lnTo>
                    <a:pt x="660" y="183"/>
                  </a:lnTo>
                  <a:lnTo>
                    <a:pt x="679" y="195"/>
                  </a:lnTo>
                  <a:lnTo>
                    <a:pt x="698" y="207"/>
                  </a:lnTo>
                  <a:lnTo>
                    <a:pt x="717" y="219"/>
                  </a:lnTo>
                  <a:lnTo>
                    <a:pt x="735" y="232"/>
                  </a:lnTo>
                  <a:lnTo>
                    <a:pt x="754" y="245"/>
                  </a:lnTo>
                  <a:lnTo>
                    <a:pt x="772" y="258"/>
                  </a:lnTo>
                  <a:lnTo>
                    <a:pt x="789" y="272"/>
                  </a:lnTo>
                  <a:lnTo>
                    <a:pt x="807" y="286"/>
                  </a:lnTo>
                  <a:lnTo>
                    <a:pt x="824" y="300"/>
                  </a:lnTo>
                  <a:lnTo>
                    <a:pt x="841" y="315"/>
                  </a:lnTo>
                  <a:lnTo>
                    <a:pt x="857" y="330"/>
                  </a:lnTo>
                  <a:lnTo>
                    <a:pt x="874" y="345"/>
                  </a:lnTo>
                  <a:lnTo>
                    <a:pt x="890" y="360"/>
                  </a:lnTo>
                  <a:lnTo>
                    <a:pt x="906" y="376"/>
                  </a:lnTo>
                  <a:lnTo>
                    <a:pt x="453" y="829"/>
                  </a:lnTo>
                  <a:lnTo>
                    <a:pt x="445" y="822"/>
                  </a:lnTo>
                  <a:lnTo>
                    <a:pt x="437" y="814"/>
                  </a:lnTo>
                  <a:lnTo>
                    <a:pt x="428" y="806"/>
                  </a:lnTo>
                  <a:lnTo>
                    <a:pt x="420" y="799"/>
                  </a:lnTo>
                  <a:lnTo>
                    <a:pt x="412" y="792"/>
                  </a:lnTo>
                  <a:lnTo>
                    <a:pt x="403" y="785"/>
                  </a:lnTo>
                  <a:lnTo>
                    <a:pt x="394" y="777"/>
                  </a:lnTo>
                  <a:lnTo>
                    <a:pt x="385" y="771"/>
                  </a:lnTo>
                  <a:lnTo>
                    <a:pt x="376" y="764"/>
                  </a:lnTo>
                  <a:lnTo>
                    <a:pt x="367" y="758"/>
                  </a:lnTo>
                  <a:lnTo>
                    <a:pt x="358" y="752"/>
                  </a:lnTo>
                  <a:lnTo>
                    <a:pt x="348" y="745"/>
                  </a:lnTo>
                  <a:lnTo>
                    <a:pt x="339" y="739"/>
                  </a:lnTo>
                  <a:lnTo>
                    <a:pt x="330" y="734"/>
                  </a:lnTo>
                  <a:lnTo>
                    <a:pt x="320" y="728"/>
                  </a:lnTo>
                  <a:lnTo>
                    <a:pt x="310" y="722"/>
                  </a:lnTo>
                  <a:lnTo>
                    <a:pt x="301" y="717"/>
                  </a:lnTo>
                  <a:lnTo>
                    <a:pt x="291" y="712"/>
                  </a:lnTo>
                  <a:lnTo>
                    <a:pt x="281" y="707"/>
                  </a:lnTo>
                  <a:lnTo>
                    <a:pt x="270" y="702"/>
                  </a:lnTo>
                  <a:lnTo>
                    <a:pt x="260" y="698"/>
                  </a:lnTo>
                  <a:lnTo>
                    <a:pt x="250" y="693"/>
                  </a:lnTo>
                  <a:lnTo>
                    <a:pt x="240" y="689"/>
                  </a:lnTo>
                  <a:lnTo>
                    <a:pt x="229" y="685"/>
                  </a:lnTo>
                  <a:lnTo>
                    <a:pt x="219" y="680"/>
                  </a:lnTo>
                  <a:lnTo>
                    <a:pt x="209" y="677"/>
                  </a:lnTo>
                  <a:lnTo>
                    <a:pt x="198" y="673"/>
                  </a:lnTo>
                  <a:lnTo>
                    <a:pt x="187" y="670"/>
                  </a:lnTo>
                  <a:lnTo>
                    <a:pt x="176" y="667"/>
                  </a:lnTo>
                  <a:lnTo>
                    <a:pt x="165" y="664"/>
                  </a:lnTo>
                  <a:lnTo>
                    <a:pt x="155" y="661"/>
                  </a:lnTo>
                  <a:lnTo>
                    <a:pt x="144" y="659"/>
                  </a:lnTo>
                  <a:lnTo>
                    <a:pt x="133" y="656"/>
                  </a:lnTo>
                  <a:lnTo>
                    <a:pt x="122" y="654"/>
                  </a:lnTo>
                  <a:lnTo>
                    <a:pt x="111" y="651"/>
                  </a:lnTo>
                  <a:lnTo>
                    <a:pt x="100" y="650"/>
                  </a:lnTo>
                  <a:lnTo>
                    <a:pt x="89" y="648"/>
                  </a:lnTo>
                  <a:lnTo>
                    <a:pt x="78" y="646"/>
                  </a:lnTo>
                  <a:lnTo>
                    <a:pt x="67" y="646"/>
                  </a:lnTo>
                  <a:lnTo>
                    <a:pt x="55" y="644"/>
                  </a:lnTo>
                  <a:lnTo>
                    <a:pt x="44" y="644"/>
                  </a:lnTo>
                  <a:lnTo>
                    <a:pt x="33" y="643"/>
                  </a:lnTo>
                  <a:lnTo>
                    <a:pt x="22" y="642"/>
                  </a:lnTo>
                  <a:lnTo>
                    <a:pt x="11" y="642"/>
                  </a:lnTo>
                  <a:lnTo>
                    <a:pt x="0" y="642"/>
                  </a:lnTo>
                  <a:lnTo>
                    <a:pt x="0" y="0"/>
                  </a:lnTo>
                </a:path>
              </a:pathLst>
            </a:custGeom>
            <a:solidFill>
              <a:srgbClr val="33CCCC"/>
            </a:solidFill>
            <a:ln>
              <a:noFill/>
            </a:ln>
            <a:effectLst>
              <a:prstShdw prst="shdw17" dist="17961" dir="2700000">
                <a:srgbClr val="33CCCC">
                  <a:gamma/>
                  <a:shade val="60000"/>
                  <a:invGamma/>
                </a:srgb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wrap="none" anchor="ctr"/>
            <a:lstStyle/>
            <a:p>
              <a:endParaRPr lang="en-US"/>
            </a:p>
          </p:txBody>
        </p:sp>
        <p:sp>
          <p:nvSpPr>
            <p:cNvPr id="1550341" name="Freeform 5"/>
            <p:cNvSpPr>
              <a:spLocks/>
            </p:cNvSpPr>
            <p:nvPr/>
          </p:nvSpPr>
          <p:spPr bwMode="auto">
            <a:xfrm>
              <a:off x="2086" y="1729"/>
              <a:ext cx="860" cy="851"/>
            </a:xfrm>
            <a:custGeom>
              <a:avLst/>
              <a:gdLst>
                <a:gd name="T0" fmla="*/ 469 w 830"/>
                <a:gd name="T1" fmla="*/ 16 h 908"/>
                <a:gd name="T2" fmla="*/ 499 w 830"/>
                <a:gd name="T3" fmla="*/ 49 h 908"/>
                <a:gd name="T4" fmla="*/ 529 w 830"/>
                <a:gd name="T5" fmla="*/ 82 h 908"/>
                <a:gd name="T6" fmla="*/ 557 w 830"/>
                <a:gd name="T7" fmla="*/ 117 h 908"/>
                <a:gd name="T8" fmla="*/ 584 w 830"/>
                <a:gd name="T9" fmla="*/ 153 h 908"/>
                <a:gd name="T10" fmla="*/ 609 w 830"/>
                <a:gd name="T11" fmla="*/ 190 h 908"/>
                <a:gd name="T12" fmla="*/ 634 w 830"/>
                <a:gd name="T13" fmla="*/ 227 h 908"/>
                <a:gd name="T14" fmla="*/ 657 w 830"/>
                <a:gd name="T15" fmla="*/ 265 h 908"/>
                <a:gd name="T16" fmla="*/ 679 w 830"/>
                <a:gd name="T17" fmla="*/ 305 h 908"/>
                <a:gd name="T18" fmla="*/ 699 w 830"/>
                <a:gd name="T19" fmla="*/ 345 h 908"/>
                <a:gd name="T20" fmla="*/ 718 w 830"/>
                <a:gd name="T21" fmla="*/ 385 h 908"/>
                <a:gd name="T22" fmla="*/ 735 w 830"/>
                <a:gd name="T23" fmla="*/ 427 h 908"/>
                <a:gd name="T24" fmla="*/ 751 w 830"/>
                <a:gd name="T25" fmla="*/ 468 h 908"/>
                <a:gd name="T26" fmla="*/ 766 w 830"/>
                <a:gd name="T27" fmla="*/ 510 h 908"/>
                <a:gd name="T28" fmla="*/ 779 w 830"/>
                <a:gd name="T29" fmla="*/ 553 h 908"/>
                <a:gd name="T30" fmla="*/ 791 w 830"/>
                <a:gd name="T31" fmla="*/ 597 h 908"/>
                <a:gd name="T32" fmla="*/ 801 w 830"/>
                <a:gd name="T33" fmla="*/ 640 h 908"/>
                <a:gd name="T34" fmla="*/ 810 w 830"/>
                <a:gd name="T35" fmla="*/ 684 h 908"/>
                <a:gd name="T36" fmla="*/ 816 w 830"/>
                <a:gd name="T37" fmla="*/ 728 h 908"/>
                <a:gd name="T38" fmla="*/ 822 w 830"/>
                <a:gd name="T39" fmla="*/ 773 h 908"/>
                <a:gd name="T40" fmla="*/ 825 w 830"/>
                <a:gd name="T41" fmla="*/ 817 h 908"/>
                <a:gd name="T42" fmla="*/ 828 w 830"/>
                <a:gd name="T43" fmla="*/ 862 h 908"/>
                <a:gd name="T44" fmla="*/ 829 w 830"/>
                <a:gd name="T45" fmla="*/ 907 h 908"/>
                <a:gd name="T46" fmla="*/ 188 w 830"/>
                <a:gd name="T47" fmla="*/ 895 h 908"/>
                <a:gd name="T48" fmla="*/ 187 w 830"/>
                <a:gd name="T49" fmla="*/ 873 h 908"/>
                <a:gd name="T50" fmla="*/ 185 w 830"/>
                <a:gd name="T51" fmla="*/ 851 h 908"/>
                <a:gd name="T52" fmla="*/ 183 w 830"/>
                <a:gd name="T53" fmla="*/ 829 h 908"/>
                <a:gd name="T54" fmla="*/ 180 w 830"/>
                <a:gd name="T55" fmla="*/ 807 h 908"/>
                <a:gd name="T56" fmla="*/ 175 w 830"/>
                <a:gd name="T57" fmla="*/ 785 h 908"/>
                <a:gd name="T58" fmla="*/ 171 w 830"/>
                <a:gd name="T59" fmla="*/ 763 h 908"/>
                <a:gd name="T60" fmla="*/ 165 w 830"/>
                <a:gd name="T61" fmla="*/ 741 h 908"/>
                <a:gd name="T62" fmla="*/ 159 w 830"/>
                <a:gd name="T63" fmla="*/ 720 h 908"/>
                <a:gd name="T64" fmla="*/ 152 w 830"/>
                <a:gd name="T65" fmla="*/ 698 h 908"/>
                <a:gd name="T66" fmla="*/ 145 w 830"/>
                <a:gd name="T67" fmla="*/ 677 h 908"/>
                <a:gd name="T68" fmla="*/ 136 w 830"/>
                <a:gd name="T69" fmla="*/ 656 h 908"/>
                <a:gd name="T70" fmla="*/ 127 w 830"/>
                <a:gd name="T71" fmla="*/ 636 h 908"/>
                <a:gd name="T72" fmla="*/ 118 w 830"/>
                <a:gd name="T73" fmla="*/ 616 h 908"/>
                <a:gd name="T74" fmla="*/ 107 w 830"/>
                <a:gd name="T75" fmla="*/ 596 h 908"/>
                <a:gd name="T76" fmla="*/ 96 w 830"/>
                <a:gd name="T77" fmla="*/ 576 h 908"/>
                <a:gd name="T78" fmla="*/ 84 w 830"/>
                <a:gd name="T79" fmla="*/ 558 h 908"/>
                <a:gd name="T80" fmla="*/ 72 w 830"/>
                <a:gd name="T81" fmla="*/ 539 h 908"/>
                <a:gd name="T82" fmla="*/ 59 w 830"/>
                <a:gd name="T83" fmla="*/ 521 h 908"/>
                <a:gd name="T84" fmla="*/ 44 w 830"/>
                <a:gd name="T85" fmla="*/ 504 h 908"/>
                <a:gd name="T86" fmla="*/ 30 w 830"/>
                <a:gd name="T87" fmla="*/ 486 h 908"/>
                <a:gd name="T88" fmla="*/ 15 w 830"/>
                <a:gd name="T89" fmla="*/ 470 h 908"/>
                <a:gd name="T90" fmla="*/ 0 w 830"/>
                <a:gd name="T91" fmla="*/ 453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0" h="908">
                  <a:moveTo>
                    <a:pt x="453" y="0"/>
                  </a:moveTo>
                  <a:lnTo>
                    <a:pt x="469" y="16"/>
                  </a:lnTo>
                  <a:lnTo>
                    <a:pt x="484" y="32"/>
                  </a:lnTo>
                  <a:lnTo>
                    <a:pt x="499" y="49"/>
                  </a:lnTo>
                  <a:lnTo>
                    <a:pt x="514" y="65"/>
                  </a:lnTo>
                  <a:lnTo>
                    <a:pt x="529" y="82"/>
                  </a:lnTo>
                  <a:lnTo>
                    <a:pt x="543" y="100"/>
                  </a:lnTo>
                  <a:lnTo>
                    <a:pt x="557" y="117"/>
                  </a:lnTo>
                  <a:lnTo>
                    <a:pt x="571" y="135"/>
                  </a:lnTo>
                  <a:lnTo>
                    <a:pt x="584" y="153"/>
                  </a:lnTo>
                  <a:lnTo>
                    <a:pt x="597" y="171"/>
                  </a:lnTo>
                  <a:lnTo>
                    <a:pt x="609" y="190"/>
                  </a:lnTo>
                  <a:lnTo>
                    <a:pt x="622" y="208"/>
                  </a:lnTo>
                  <a:lnTo>
                    <a:pt x="634" y="227"/>
                  </a:lnTo>
                  <a:lnTo>
                    <a:pt x="645" y="246"/>
                  </a:lnTo>
                  <a:lnTo>
                    <a:pt x="657" y="265"/>
                  </a:lnTo>
                  <a:lnTo>
                    <a:pt x="668" y="285"/>
                  </a:lnTo>
                  <a:lnTo>
                    <a:pt x="679" y="305"/>
                  </a:lnTo>
                  <a:lnTo>
                    <a:pt x="689" y="324"/>
                  </a:lnTo>
                  <a:lnTo>
                    <a:pt x="699" y="345"/>
                  </a:lnTo>
                  <a:lnTo>
                    <a:pt x="709" y="365"/>
                  </a:lnTo>
                  <a:lnTo>
                    <a:pt x="718" y="385"/>
                  </a:lnTo>
                  <a:lnTo>
                    <a:pt x="727" y="406"/>
                  </a:lnTo>
                  <a:lnTo>
                    <a:pt x="735" y="427"/>
                  </a:lnTo>
                  <a:lnTo>
                    <a:pt x="743" y="447"/>
                  </a:lnTo>
                  <a:lnTo>
                    <a:pt x="751" y="468"/>
                  </a:lnTo>
                  <a:lnTo>
                    <a:pt x="759" y="489"/>
                  </a:lnTo>
                  <a:lnTo>
                    <a:pt x="766" y="510"/>
                  </a:lnTo>
                  <a:lnTo>
                    <a:pt x="773" y="532"/>
                  </a:lnTo>
                  <a:lnTo>
                    <a:pt x="779" y="553"/>
                  </a:lnTo>
                  <a:lnTo>
                    <a:pt x="785" y="575"/>
                  </a:lnTo>
                  <a:lnTo>
                    <a:pt x="791" y="597"/>
                  </a:lnTo>
                  <a:lnTo>
                    <a:pt x="796" y="618"/>
                  </a:lnTo>
                  <a:lnTo>
                    <a:pt x="801" y="640"/>
                  </a:lnTo>
                  <a:lnTo>
                    <a:pt x="805" y="662"/>
                  </a:lnTo>
                  <a:lnTo>
                    <a:pt x="810" y="684"/>
                  </a:lnTo>
                  <a:lnTo>
                    <a:pt x="813" y="706"/>
                  </a:lnTo>
                  <a:lnTo>
                    <a:pt x="816" y="728"/>
                  </a:lnTo>
                  <a:lnTo>
                    <a:pt x="819" y="751"/>
                  </a:lnTo>
                  <a:lnTo>
                    <a:pt x="822" y="773"/>
                  </a:lnTo>
                  <a:lnTo>
                    <a:pt x="824" y="795"/>
                  </a:lnTo>
                  <a:lnTo>
                    <a:pt x="825" y="817"/>
                  </a:lnTo>
                  <a:lnTo>
                    <a:pt x="827" y="840"/>
                  </a:lnTo>
                  <a:lnTo>
                    <a:pt x="828" y="862"/>
                  </a:lnTo>
                  <a:lnTo>
                    <a:pt x="828" y="885"/>
                  </a:lnTo>
                  <a:lnTo>
                    <a:pt x="829" y="907"/>
                  </a:lnTo>
                  <a:lnTo>
                    <a:pt x="188" y="907"/>
                  </a:lnTo>
                  <a:lnTo>
                    <a:pt x="188" y="895"/>
                  </a:lnTo>
                  <a:lnTo>
                    <a:pt x="187" y="885"/>
                  </a:lnTo>
                  <a:lnTo>
                    <a:pt x="187" y="873"/>
                  </a:lnTo>
                  <a:lnTo>
                    <a:pt x="186" y="862"/>
                  </a:lnTo>
                  <a:lnTo>
                    <a:pt x="185" y="851"/>
                  </a:lnTo>
                  <a:lnTo>
                    <a:pt x="184" y="840"/>
                  </a:lnTo>
                  <a:lnTo>
                    <a:pt x="183" y="829"/>
                  </a:lnTo>
                  <a:lnTo>
                    <a:pt x="181" y="818"/>
                  </a:lnTo>
                  <a:lnTo>
                    <a:pt x="180" y="807"/>
                  </a:lnTo>
                  <a:lnTo>
                    <a:pt x="177" y="795"/>
                  </a:lnTo>
                  <a:lnTo>
                    <a:pt x="175" y="785"/>
                  </a:lnTo>
                  <a:lnTo>
                    <a:pt x="173" y="774"/>
                  </a:lnTo>
                  <a:lnTo>
                    <a:pt x="171" y="763"/>
                  </a:lnTo>
                  <a:lnTo>
                    <a:pt x="168" y="751"/>
                  </a:lnTo>
                  <a:lnTo>
                    <a:pt x="165" y="741"/>
                  </a:lnTo>
                  <a:lnTo>
                    <a:pt x="162" y="730"/>
                  </a:lnTo>
                  <a:lnTo>
                    <a:pt x="159" y="720"/>
                  </a:lnTo>
                  <a:lnTo>
                    <a:pt x="156" y="709"/>
                  </a:lnTo>
                  <a:lnTo>
                    <a:pt x="152" y="698"/>
                  </a:lnTo>
                  <a:lnTo>
                    <a:pt x="149" y="687"/>
                  </a:lnTo>
                  <a:lnTo>
                    <a:pt x="145" y="677"/>
                  </a:lnTo>
                  <a:lnTo>
                    <a:pt x="141" y="666"/>
                  </a:lnTo>
                  <a:lnTo>
                    <a:pt x="136" y="656"/>
                  </a:lnTo>
                  <a:lnTo>
                    <a:pt x="132" y="646"/>
                  </a:lnTo>
                  <a:lnTo>
                    <a:pt x="127" y="636"/>
                  </a:lnTo>
                  <a:lnTo>
                    <a:pt x="123" y="626"/>
                  </a:lnTo>
                  <a:lnTo>
                    <a:pt x="118" y="616"/>
                  </a:lnTo>
                  <a:lnTo>
                    <a:pt x="113" y="606"/>
                  </a:lnTo>
                  <a:lnTo>
                    <a:pt x="107" y="596"/>
                  </a:lnTo>
                  <a:lnTo>
                    <a:pt x="102" y="587"/>
                  </a:lnTo>
                  <a:lnTo>
                    <a:pt x="96" y="576"/>
                  </a:lnTo>
                  <a:lnTo>
                    <a:pt x="90" y="567"/>
                  </a:lnTo>
                  <a:lnTo>
                    <a:pt x="84" y="558"/>
                  </a:lnTo>
                  <a:lnTo>
                    <a:pt x="78" y="548"/>
                  </a:lnTo>
                  <a:lnTo>
                    <a:pt x="72" y="539"/>
                  </a:lnTo>
                  <a:lnTo>
                    <a:pt x="65" y="530"/>
                  </a:lnTo>
                  <a:lnTo>
                    <a:pt x="59" y="521"/>
                  </a:lnTo>
                  <a:lnTo>
                    <a:pt x="51" y="512"/>
                  </a:lnTo>
                  <a:lnTo>
                    <a:pt x="44" y="504"/>
                  </a:lnTo>
                  <a:lnTo>
                    <a:pt x="38" y="495"/>
                  </a:lnTo>
                  <a:lnTo>
                    <a:pt x="30" y="486"/>
                  </a:lnTo>
                  <a:lnTo>
                    <a:pt x="23" y="478"/>
                  </a:lnTo>
                  <a:lnTo>
                    <a:pt x="15" y="470"/>
                  </a:lnTo>
                  <a:lnTo>
                    <a:pt x="8" y="462"/>
                  </a:lnTo>
                  <a:lnTo>
                    <a:pt x="0" y="453"/>
                  </a:lnTo>
                  <a:lnTo>
                    <a:pt x="453" y="0"/>
                  </a:lnTo>
                </a:path>
              </a:pathLst>
            </a:custGeom>
            <a:solidFill>
              <a:srgbClr val="800080"/>
            </a:solidFill>
            <a:ln>
              <a:noFill/>
            </a:ln>
            <a:effectLst>
              <a:prstShdw prst="shdw17" dist="17961" dir="2700000">
                <a:srgbClr val="800080">
                  <a:gamma/>
                  <a:shade val="60000"/>
                  <a:invGamma/>
                </a:srgb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wrap="none" anchor="ctr"/>
            <a:lstStyle/>
            <a:p>
              <a:endParaRPr lang="en-US"/>
            </a:p>
          </p:txBody>
        </p:sp>
        <p:sp>
          <p:nvSpPr>
            <p:cNvPr id="1550342" name="Freeform 6"/>
            <p:cNvSpPr>
              <a:spLocks/>
            </p:cNvSpPr>
            <p:nvPr/>
          </p:nvSpPr>
          <p:spPr bwMode="auto">
            <a:xfrm>
              <a:off x="2086" y="2578"/>
              <a:ext cx="860" cy="851"/>
            </a:xfrm>
            <a:custGeom>
              <a:avLst/>
              <a:gdLst>
                <a:gd name="T0" fmla="*/ 828 w 830"/>
                <a:gd name="T1" fmla="*/ 22 h 908"/>
                <a:gd name="T2" fmla="*/ 827 w 830"/>
                <a:gd name="T3" fmla="*/ 67 h 908"/>
                <a:gd name="T4" fmla="*/ 824 w 830"/>
                <a:gd name="T5" fmla="*/ 112 h 908"/>
                <a:gd name="T6" fmla="*/ 819 w 830"/>
                <a:gd name="T7" fmla="*/ 156 h 908"/>
                <a:gd name="T8" fmla="*/ 813 w 830"/>
                <a:gd name="T9" fmla="*/ 200 h 908"/>
                <a:gd name="T10" fmla="*/ 805 w 830"/>
                <a:gd name="T11" fmla="*/ 245 h 908"/>
                <a:gd name="T12" fmla="*/ 796 w 830"/>
                <a:gd name="T13" fmla="*/ 288 h 908"/>
                <a:gd name="T14" fmla="*/ 785 w 830"/>
                <a:gd name="T15" fmla="*/ 332 h 908"/>
                <a:gd name="T16" fmla="*/ 773 w 830"/>
                <a:gd name="T17" fmla="*/ 374 h 908"/>
                <a:gd name="T18" fmla="*/ 759 w 830"/>
                <a:gd name="T19" fmla="*/ 418 h 908"/>
                <a:gd name="T20" fmla="*/ 743 w 830"/>
                <a:gd name="T21" fmla="*/ 459 h 908"/>
                <a:gd name="T22" fmla="*/ 727 w 830"/>
                <a:gd name="T23" fmla="*/ 501 h 908"/>
                <a:gd name="T24" fmla="*/ 709 w 830"/>
                <a:gd name="T25" fmla="*/ 542 h 908"/>
                <a:gd name="T26" fmla="*/ 689 w 830"/>
                <a:gd name="T27" fmla="*/ 582 h 908"/>
                <a:gd name="T28" fmla="*/ 668 w 830"/>
                <a:gd name="T29" fmla="*/ 621 h 908"/>
                <a:gd name="T30" fmla="*/ 645 w 830"/>
                <a:gd name="T31" fmla="*/ 660 h 908"/>
                <a:gd name="T32" fmla="*/ 622 w 830"/>
                <a:gd name="T33" fmla="*/ 699 h 908"/>
                <a:gd name="T34" fmla="*/ 597 w 830"/>
                <a:gd name="T35" fmla="*/ 735 h 908"/>
                <a:gd name="T36" fmla="*/ 571 w 830"/>
                <a:gd name="T37" fmla="*/ 772 h 908"/>
                <a:gd name="T38" fmla="*/ 543 w 830"/>
                <a:gd name="T39" fmla="*/ 807 h 908"/>
                <a:gd name="T40" fmla="*/ 514 w 830"/>
                <a:gd name="T41" fmla="*/ 841 h 908"/>
                <a:gd name="T42" fmla="*/ 484 w 830"/>
                <a:gd name="T43" fmla="*/ 874 h 908"/>
                <a:gd name="T44" fmla="*/ 453 w 830"/>
                <a:gd name="T45" fmla="*/ 907 h 908"/>
                <a:gd name="T46" fmla="*/ 8 w 830"/>
                <a:gd name="T47" fmla="*/ 445 h 908"/>
                <a:gd name="T48" fmla="*/ 23 w 830"/>
                <a:gd name="T49" fmla="*/ 428 h 908"/>
                <a:gd name="T50" fmla="*/ 38 w 830"/>
                <a:gd name="T51" fmla="*/ 412 h 908"/>
                <a:gd name="T52" fmla="*/ 51 w 830"/>
                <a:gd name="T53" fmla="*/ 395 h 908"/>
                <a:gd name="T54" fmla="*/ 65 w 830"/>
                <a:gd name="T55" fmla="*/ 377 h 908"/>
                <a:gd name="T56" fmla="*/ 78 w 830"/>
                <a:gd name="T57" fmla="*/ 358 h 908"/>
                <a:gd name="T58" fmla="*/ 90 w 830"/>
                <a:gd name="T59" fmla="*/ 339 h 908"/>
                <a:gd name="T60" fmla="*/ 102 w 830"/>
                <a:gd name="T61" fmla="*/ 320 h 908"/>
                <a:gd name="T62" fmla="*/ 113 w 830"/>
                <a:gd name="T63" fmla="*/ 301 h 908"/>
                <a:gd name="T64" fmla="*/ 123 w 830"/>
                <a:gd name="T65" fmla="*/ 281 h 908"/>
                <a:gd name="T66" fmla="*/ 132 w 830"/>
                <a:gd name="T67" fmla="*/ 261 h 908"/>
                <a:gd name="T68" fmla="*/ 141 w 830"/>
                <a:gd name="T69" fmla="*/ 240 h 908"/>
                <a:gd name="T70" fmla="*/ 149 w 830"/>
                <a:gd name="T71" fmla="*/ 219 h 908"/>
                <a:gd name="T72" fmla="*/ 156 w 830"/>
                <a:gd name="T73" fmla="*/ 198 h 908"/>
                <a:gd name="T74" fmla="*/ 162 w 830"/>
                <a:gd name="T75" fmla="*/ 176 h 908"/>
                <a:gd name="T76" fmla="*/ 168 w 830"/>
                <a:gd name="T77" fmla="*/ 155 h 908"/>
                <a:gd name="T78" fmla="*/ 173 w 830"/>
                <a:gd name="T79" fmla="*/ 133 h 908"/>
                <a:gd name="T80" fmla="*/ 177 w 830"/>
                <a:gd name="T81" fmla="*/ 111 h 908"/>
                <a:gd name="T82" fmla="*/ 181 w 830"/>
                <a:gd name="T83" fmla="*/ 89 h 908"/>
                <a:gd name="T84" fmla="*/ 184 w 830"/>
                <a:gd name="T85" fmla="*/ 67 h 908"/>
                <a:gd name="T86" fmla="*/ 186 w 830"/>
                <a:gd name="T87" fmla="*/ 45 h 908"/>
                <a:gd name="T88" fmla="*/ 187 w 830"/>
                <a:gd name="T89" fmla="*/ 22 h 908"/>
                <a:gd name="T90" fmla="*/ 188 w 830"/>
                <a:gd name="T9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0" h="908">
                  <a:moveTo>
                    <a:pt x="829" y="0"/>
                  </a:moveTo>
                  <a:lnTo>
                    <a:pt x="828" y="22"/>
                  </a:lnTo>
                  <a:lnTo>
                    <a:pt x="828" y="45"/>
                  </a:lnTo>
                  <a:lnTo>
                    <a:pt x="827" y="67"/>
                  </a:lnTo>
                  <a:lnTo>
                    <a:pt x="825" y="89"/>
                  </a:lnTo>
                  <a:lnTo>
                    <a:pt x="824" y="112"/>
                  </a:lnTo>
                  <a:lnTo>
                    <a:pt x="822" y="134"/>
                  </a:lnTo>
                  <a:lnTo>
                    <a:pt x="819" y="156"/>
                  </a:lnTo>
                  <a:lnTo>
                    <a:pt x="816" y="179"/>
                  </a:lnTo>
                  <a:lnTo>
                    <a:pt x="813" y="200"/>
                  </a:lnTo>
                  <a:lnTo>
                    <a:pt x="810" y="223"/>
                  </a:lnTo>
                  <a:lnTo>
                    <a:pt x="805" y="245"/>
                  </a:lnTo>
                  <a:lnTo>
                    <a:pt x="801" y="266"/>
                  </a:lnTo>
                  <a:lnTo>
                    <a:pt x="796" y="288"/>
                  </a:lnTo>
                  <a:lnTo>
                    <a:pt x="791" y="310"/>
                  </a:lnTo>
                  <a:lnTo>
                    <a:pt x="785" y="332"/>
                  </a:lnTo>
                  <a:lnTo>
                    <a:pt x="779" y="354"/>
                  </a:lnTo>
                  <a:lnTo>
                    <a:pt x="773" y="374"/>
                  </a:lnTo>
                  <a:lnTo>
                    <a:pt x="766" y="396"/>
                  </a:lnTo>
                  <a:lnTo>
                    <a:pt x="759" y="418"/>
                  </a:lnTo>
                  <a:lnTo>
                    <a:pt x="751" y="439"/>
                  </a:lnTo>
                  <a:lnTo>
                    <a:pt x="743" y="459"/>
                  </a:lnTo>
                  <a:lnTo>
                    <a:pt x="735" y="480"/>
                  </a:lnTo>
                  <a:lnTo>
                    <a:pt x="727" y="501"/>
                  </a:lnTo>
                  <a:lnTo>
                    <a:pt x="718" y="521"/>
                  </a:lnTo>
                  <a:lnTo>
                    <a:pt x="709" y="542"/>
                  </a:lnTo>
                  <a:lnTo>
                    <a:pt x="699" y="562"/>
                  </a:lnTo>
                  <a:lnTo>
                    <a:pt x="689" y="582"/>
                  </a:lnTo>
                  <a:lnTo>
                    <a:pt x="679" y="602"/>
                  </a:lnTo>
                  <a:lnTo>
                    <a:pt x="668" y="621"/>
                  </a:lnTo>
                  <a:lnTo>
                    <a:pt x="657" y="641"/>
                  </a:lnTo>
                  <a:lnTo>
                    <a:pt x="645" y="660"/>
                  </a:lnTo>
                  <a:lnTo>
                    <a:pt x="634" y="680"/>
                  </a:lnTo>
                  <a:lnTo>
                    <a:pt x="622" y="699"/>
                  </a:lnTo>
                  <a:lnTo>
                    <a:pt x="609" y="717"/>
                  </a:lnTo>
                  <a:lnTo>
                    <a:pt x="597" y="735"/>
                  </a:lnTo>
                  <a:lnTo>
                    <a:pt x="584" y="754"/>
                  </a:lnTo>
                  <a:lnTo>
                    <a:pt x="571" y="772"/>
                  </a:lnTo>
                  <a:lnTo>
                    <a:pt x="557" y="789"/>
                  </a:lnTo>
                  <a:lnTo>
                    <a:pt x="543" y="807"/>
                  </a:lnTo>
                  <a:lnTo>
                    <a:pt x="529" y="825"/>
                  </a:lnTo>
                  <a:lnTo>
                    <a:pt x="514" y="841"/>
                  </a:lnTo>
                  <a:lnTo>
                    <a:pt x="499" y="858"/>
                  </a:lnTo>
                  <a:lnTo>
                    <a:pt x="484" y="874"/>
                  </a:lnTo>
                  <a:lnTo>
                    <a:pt x="469" y="891"/>
                  </a:lnTo>
                  <a:lnTo>
                    <a:pt x="453" y="907"/>
                  </a:lnTo>
                  <a:lnTo>
                    <a:pt x="0" y="453"/>
                  </a:lnTo>
                  <a:lnTo>
                    <a:pt x="8" y="445"/>
                  </a:lnTo>
                  <a:lnTo>
                    <a:pt x="15" y="437"/>
                  </a:lnTo>
                  <a:lnTo>
                    <a:pt x="23" y="428"/>
                  </a:lnTo>
                  <a:lnTo>
                    <a:pt x="30" y="421"/>
                  </a:lnTo>
                  <a:lnTo>
                    <a:pt x="38" y="412"/>
                  </a:lnTo>
                  <a:lnTo>
                    <a:pt x="44" y="403"/>
                  </a:lnTo>
                  <a:lnTo>
                    <a:pt x="51" y="395"/>
                  </a:lnTo>
                  <a:lnTo>
                    <a:pt x="59" y="385"/>
                  </a:lnTo>
                  <a:lnTo>
                    <a:pt x="65" y="377"/>
                  </a:lnTo>
                  <a:lnTo>
                    <a:pt x="72" y="367"/>
                  </a:lnTo>
                  <a:lnTo>
                    <a:pt x="78" y="358"/>
                  </a:lnTo>
                  <a:lnTo>
                    <a:pt x="84" y="349"/>
                  </a:lnTo>
                  <a:lnTo>
                    <a:pt x="90" y="339"/>
                  </a:lnTo>
                  <a:lnTo>
                    <a:pt x="96" y="330"/>
                  </a:lnTo>
                  <a:lnTo>
                    <a:pt x="102" y="320"/>
                  </a:lnTo>
                  <a:lnTo>
                    <a:pt x="107" y="310"/>
                  </a:lnTo>
                  <a:lnTo>
                    <a:pt x="113" y="301"/>
                  </a:lnTo>
                  <a:lnTo>
                    <a:pt x="118" y="291"/>
                  </a:lnTo>
                  <a:lnTo>
                    <a:pt x="123" y="281"/>
                  </a:lnTo>
                  <a:lnTo>
                    <a:pt x="127" y="271"/>
                  </a:lnTo>
                  <a:lnTo>
                    <a:pt x="132" y="261"/>
                  </a:lnTo>
                  <a:lnTo>
                    <a:pt x="136" y="250"/>
                  </a:lnTo>
                  <a:lnTo>
                    <a:pt x="141" y="240"/>
                  </a:lnTo>
                  <a:lnTo>
                    <a:pt x="145" y="230"/>
                  </a:lnTo>
                  <a:lnTo>
                    <a:pt x="149" y="219"/>
                  </a:lnTo>
                  <a:lnTo>
                    <a:pt x="152" y="209"/>
                  </a:lnTo>
                  <a:lnTo>
                    <a:pt x="156" y="198"/>
                  </a:lnTo>
                  <a:lnTo>
                    <a:pt x="159" y="187"/>
                  </a:lnTo>
                  <a:lnTo>
                    <a:pt x="162" y="176"/>
                  </a:lnTo>
                  <a:lnTo>
                    <a:pt x="165" y="166"/>
                  </a:lnTo>
                  <a:lnTo>
                    <a:pt x="168" y="155"/>
                  </a:lnTo>
                  <a:lnTo>
                    <a:pt x="171" y="144"/>
                  </a:lnTo>
                  <a:lnTo>
                    <a:pt x="173" y="133"/>
                  </a:lnTo>
                  <a:lnTo>
                    <a:pt x="175" y="122"/>
                  </a:lnTo>
                  <a:lnTo>
                    <a:pt x="177" y="111"/>
                  </a:lnTo>
                  <a:lnTo>
                    <a:pt x="180" y="100"/>
                  </a:lnTo>
                  <a:lnTo>
                    <a:pt x="181" y="89"/>
                  </a:lnTo>
                  <a:lnTo>
                    <a:pt x="183" y="78"/>
                  </a:lnTo>
                  <a:lnTo>
                    <a:pt x="184" y="67"/>
                  </a:lnTo>
                  <a:lnTo>
                    <a:pt x="185" y="55"/>
                  </a:lnTo>
                  <a:lnTo>
                    <a:pt x="186" y="45"/>
                  </a:lnTo>
                  <a:lnTo>
                    <a:pt x="187" y="33"/>
                  </a:lnTo>
                  <a:lnTo>
                    <a:pt x="187" y="22"/>
                  </a:lnTo>
                  <a:lnTo>
                    <a:pt x="188" y="11"/>
                  </a:lnTo>
                  <a:lnTo>
                    <a:pt x="188" y="0"/>
                  </a:lnTo>
                  <a:lnTo>
                    <a:pt x="829" y="0"/>
                  </a:lnTo>
                </a:path>
              </a:pathLst>
            </a:custGeom>
            <a:solidFill>
              <a:srgbClr val="FF6600"/>
            </a:solidFill>
            <a:ln>
              <a:noFill/>
            </a:ln>
            <a:effectLst>
              <a:prstShdw prst="shdw17" dist="17961" dir="2700000">
                <a:srgbClr val="FF6600">
                  <a:gamma/>
                  <a:shade val="60000"/>
                  <a:invGamma/>
                </a:srgb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wrap="none" anchor="ctr"/>
            <a:lstStyle/>
            <a:p>
              <a:endParaRPr lang="en-US"/>
            </a:p>
          </p:txBody>
        </p:sp>
        <p:sp>
          <p:nvSpPr>
            <p:cNvPr id="1550343" name="Freeform 7"/>
            <p:cNvSpPr>
              <a:spLocks/>
            </p:cNvSpPr>
            <p:nvPr/>
          </p:nvSpPr>
          <p:spPr bwMode="auto">
            <a:xfrm>
              <a:off x="1617" y="3003"/>
              <a:ext cx="939" cy="778"/>
            </a:xfrm>
            <a:custGeom>
              <a:avLst/>
              <a:gdLst>
                <a:gd name="T0" fmla="*/ 890 w 907"/>
                <a:gd name="T1" fmla="*/ 470 h 831"/>
                <a:gd name="T2" fmla="*/ 857 w 907"/>
                <a:gd name="T3" fmla="*/ 500 h 831"/>
                <a:gd name="T4" fmla="*/ 824 w 907"/>
                <a:gd name="T5" fmla="*/ 529 h 831"/>
                <a:gd name="T6" fmla="*/ 789 w 907"/>
                <a:gd name="T7" fmla="*/ 557 h 831"/>
                <a:gd name="T8" fmla="*/ 754 w 907"/>
                <a:gd name="T9" fmla="*/ 585 h 831"/>
                <a:gd name="T10" fmla="*/ 717 w 907"/>
                <a:gd name="T11" fmla="*/ 610 h 831"/>
                <a:gd name="T12" fmla="*/ 679 w 907"/>
                <a:gd name="T13" fmla="*/ 634 h 831"/>
                <a:gd name="T14" fmla="*/ 641 w 907"/>
                <a:gd name="T15" fmla="*/ 657 h 831"/>
                <a:gd name="T16" fmla="*/ 602 w 907"/>
                <a:gd name="T17" fmla="*/ 679 h 831"/>
                <a:gd name="T18" fmla="*/ 561 w 907"/>
                <a:gd name="T19" fmla="*/ 700 h 831"/>
                <a:gd name="T20" fmla="*/ 521 w 907"/>
                <a:gd name="T21" fmla="*/ 719 h 831"/>
                <a:gd name="T22" fmla="*/ 480 w 907"/>
                <a:gd name="T23" fmla="*/ 736 h 831"/>
                <a:gd name="T24" fmla="*/ 438 w 907"/>
                <a:gd name="T25" fmla="*/ 752 h 831"/>
                <a:gd name="T26" fmla="*/ 396 w 907"/>
                <a:gd name="T27" fmla="*/ 767 h 831"/>
                <a:gd name="T28" fmla="*/ 353 w 907"/>
                <a:gd name="T29" fmla="*/ 780 h 831"/>
                <a:gd name="T30" fmla="*/ 310 w 907"/>
                <a:gd name="T31" fmla="*/ 791 h 831"/>
                <a:gd name="T32" fmla="*/ 266 w 907"/>
                <a:gd name="T33" fmla="*/ 802 h 831"/>
                <a:gd name="T34" fmla="*/ 222 w 907"/>
                <a:gd name="T35" fmla="*/ 810 h 831"/>
                <a:gd name="T36" fmla="*/ 178 w 907"/>
                <a:gd name="T37" fmla="*/ 817 h 831"/>
                <a:gd name="T38" fmla="*/ 134 w 907"/>
                <a:gd name="T39" fmla="*/ 822 h 831"/>
                <a:gd name="T40" fmla="*/ 89 w 907"/>
                <a:gd name="T41" fmla="*/ 826 h 831"/>
                <a:gd name="T42" fmla="*/ 44 w 907"/>
                <a:gd name="T43" fmla="*/ 829 h 831"/>
                <a:gd name="T44" fmla="*/ 0 w 907"/>
                <a:gd name="T45" fmla="*/ 830 h 831"/>
                <a:gd name="T46" fmla="*/ 11 w 907"/>
                <a:gd name="T47" fmla="*/ 188 h 831"/>
                <a:gd name="T48" fmla="*/ 33 w 907"/>
                <a:gd name="T49" fmla="*/ 187 h 831"/>
                <a:gd name="T50" fmla="*/ 55 w 907"/>
                <a:gd name="T51" fmla="*/ 185 h 831"/>
                <a:gd name="T52" fmla="*/ 78 w 907"/>
                <a:gd name="T53" fmla="*/ 183 h 831"/>
                <a:gd name="T54" fmla="*/ 100 w 907"/>
                <a:gd name="T55" fmla="*/ 180 h 831"/>
                <a:gd name="T56" fmla="*/ 122 w 907"/>
                <a:gd name="T57" fmla="*/ 176 h 831"/>
                <a:gd name="T58" fmla="*/ 144 w 907"/>
                <a:gd name="T59" fmla="*/ 171 h 831"/>
                <a:gd name="T60" fmla="*/ 165 w 907"/>
                <a:gd name="T61" fmla="*/ 166 h 831"/>
                <a:gd name="T62" fmla="*/ 187 w 907"/>
                <a:gd name="T63" fmla="*/ 160 h 831"/>
                <a:gd name="T64" fmla="*/ 209 w 907"/>
                <a:gd name="T65" fmla="*/ 153 h 831"/>
                <a:gd name="T66" fmla="*/ 229 w 907"/>
                <a:gd name="T67" fmla="*/ 145 h 831"/>
                <a:gd name="T68" fmla="*/ 250 w 907"/>
                <a:gd name="T69" fmla="*/ 137 h 831"/>
                <a:gd name="T70" fmla="*/ 270 w 907"/>
                <a:gd name="T71" fmla="*/ 127 h 831"/>
                <a:gd name="T72" fmla="*/ 291 w 907"/>
                <a:gd name="T73" fmla="*/ 118 h 831"/>
                <a:gd name="T74" fmla="*/ 310 w 907"/>
                <a:gd name="T75" fmla="*/ 107 h 831"/>
                <a:gd name="T76" fmla="*/ 330 w 907"/>
                <a:gd name="T77" fmla="*/ 96 h 831"/>
                <a:gd name="T78" fmla="*/ 348 w 907"/>
                <a:gd name="T79" fmla="*/ 84 h 831"/>
                <a:gd name="T80" fmla="*/ 367 w 907"/>
                <a:gd name="T81" fmla="*/ 72 h 831"/>
                <a:gd name="T82" fmla="*/ 385 w 907"/>
                <a:gd name="T83" fmla="*/ 59 h 831"/>
                <a:gd name="T84" fmla="*/ 403 w 907"/>
                <a:gd name="T85" fmla="*/ 45 h 831"/>
                <a:gd name="T86" fmla="*/ 420 w 907"/>
                <a:gd name="T87" fmla="*/ 30 h 831"/>
                <a:gd name="T88" fmla="*/ 437 w 907"/>
                <a:gd name="T89" fmla="*/ 16 h 831"/>
                <a:gd name="T90" fmla="*/ 453 w 907"/>
                <a:gd name="T91"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7" h="831">
                  <a:moveTo>
                    <a:pt x="906" y="454"/>
                  </a:moveTo>
                  <a:lnTo>
                    <a:pt x="890" y="470"/>
                  </a:lnTo>
                  <a:lnTo>
                    <a:pt x="874" y="485"/>
                  </a:lnTo>
                  <a:lnTo>
                    <a:pt x="857" y="500"/>
                  </a:lnTo>
                  <a:lnTo>
                    <a:pt x="841" y="515"/>
                  </a:lnTo>
                  <a:lnTo>
                    <a:pt x="824" y="529"/>
                  </a:lnTo>
                  <a:lnTo>
                    <a:pt x="807" y="544"/>
                  </a:lnTo>
                  <a:lnTo>
                    <a:pt x="789" y="557"/>
                  </a:lnTo>
                  <a:lnTo>
                    <a:pt x="772" y="571"/>
                  </a:lnTo>
                  <a:lnTo>
                    <a:pt x="754" y="585"/>
                  </a:lnTo>
                  <a:lnTo>
                    <a:pt x="735" y="598"/>
                  </a:lnTo>
                  <a:lnTo>
                    <a:pt x="717" y="610"/>
                  </a:lnTo>
                  <a:lnTo>
                    <a:pt x="698" y="622"/>
                  </a:lnTo>
                  <a:lnTo>
                    <a:pt x="679" y="634"/>
                  </a:lnTo>
                  <a:lnTo>
                    <a:pt x="660" y="646"/>
                  </a:lnTo>
                  <a:lnTo>
                    <a:pt x="641" y="657"/>
                  </a:lnTo>
                  <a:lnTo>
                    <a:pt x="621" y="668"/>
                  </a:lnTo>
                  <a:lnTo>
                    <a:pt x="602" y="679"/>
                  </a:lnTo>
                  <a:lnTo>
                    <a:pt x="582" y="690"/>
                  </a:lnTo>
                  <a:lnTo>
                    <a:pt x="561" y="700"/>
                  </a:lnTo>
                  <a:lnTo>
                    <a:pt x="541" y="709"/>
                  </a:lnTo>
                  <a:lnTo>
                    <a:pt x="521" y="719"/>
                  </a:lnTo>
                  <a:lnTo>
                    <a:pt x="501" y="727"/>
                  </a:lnTo>
                  <a:lnTo>
                    <a:pt x="480" y="736"/>
                  </a:lnTo>
                  <a:lnTo>
                    <a:pt x="459" y="744"/>
                  </a:lnTo>
                  <a:lnTo>
                    <a:pt x="438" y="752"/>
                  </a:lnTo>
                  <a:lnTo>
                    <a:pt x="417" y="760"/>
                  </a:lnTo>
                  <a:lnTo>
                    <a:pt x="396" y="767"/>
                  </a:lnTo>
                  <a:lnTo>
                    <a:pt x="374" y="773"/>
                  </a:lnTo>
                  <a:lnTo>
                    <a:pt x="353" y="780"/>
                  </a:lnTo>
                  <a:lnTo>
                    <a:pt x="332" y="786"/>
                  </a:lnTo>
                  <a:lnTo>
                    <a:pt x="310" y="791"/>
                  </a:lnTo>
                  <a:lnTo>
                    <a:pt x="288" y="796"/>
                  </a:lnTo>
                  <a:lnTo>
                    <a:pt x="266" y="802"/>
                  </a:lnTo>
                  <a:lnTo>
                    <a:pt x="245" y="806"/>
                  </a:lnTo>
                  <a:lnTo>
                    <a:pt x="222" y="810"/>
                  </a:lnTo>
                  <a:lnTo>
                    <a:pt x="200" y="814"/>
                  </a:lnTo>
                  <a:lnTo>
                    <a:pt x="178" y="817"/>
                  </a:lnTo>
                  <a:lnTo>
                    <a:pt x="156" y="820"/>
                  </a:lnTo>
                  <a:lnTo>
                    <a:pt x="134" y="822"/>
                  </a:lnTo>
                  <a:lnTo>
                    <a:pt x="111" y="825"/>
                  </a:lnTo>
                  <a:lnTo>
                    <a:pt x="89" y="826"/>
                  </a:lnTo>
                  <a:lnTo>
                    <a:pt x="67" y="827"/>
                  </a:lnTo>
                  <a:lnTo>
                    <a:pt x="44" y="829"/>
                  </a:lnTo>
                  <a:lnTo>
                    <a:pt x="22" y="829"/>
                  </a:lnTo>
                  <a:lnTo>
                    <a:pt x="0" y="830"/>
                  </a:lnTo>
                  <a:lnTo>
                    <a:pt x="0" y="188"/>
                  </a:lnTo>
                  <a:lnTo>
                    <a:pt x="11" y="188"/>
                  </a:lnTo>
                  <a:lnTo>
                    <a:pt x="22" y="187"/>
                  </a:lnTo>
                  <a:lnTo>
                    <a:pt x="33" y="187"/>
                  </a:lnTo>
                  <a:lnTo>
                    <a:pt x="44" y="186"/>
                  </a:lnTo>
                  <a:lnTo>
                    <a:pt x="55" y="185"/>
                  </a:lnTo>
                  <a:lnTo>
                    <a:pt x="67" y="184"/>
                  </a:lnTo>
                  <a:lnTo>
                    <a:pt x="78" y="183"/>
                  </a:lnTo>
                  <a:lnTo>
                    <a:pt x="89" y="181"/>
                  </a:lnTo>
                  <a:lnTo>
                    <a:pt x="100" y="180"/>
                  </a:lnTo>
                  <a:lnTo>
                    <a:pt x="111" y="178"/>
                  </a:lnTo>
                  <a:lnTo>
                    <a:pt x="122" y="176"/>
                  </a:lnTo>
                  <a:lnTo>
                    <a:pt x="133" y="174"/>
                  </a:lnTo>
                  <a:lnTo>
                    <a:pt x="144" y="171"/>
                  </a:lnTo>
                  <a:lnTo>
                    <a:pt x="155" y="168"/>
                  </a:lnTo>
                  <a:lnTo>
                    <a:pt x="165" y="166"/>
                  </a:lnTo>
                  <a:lnTo>
                    <a:pt x="176" y="163"/>
                  </a:lnTo>
                  <a:lnTo>
                    <a:pt x="187" y="160"/>
                  </a:lnTo>
                  <a:lnTo>
                    <a:pt x="198" y="156"/>
                  </a:lnTo>
                  <a:lnTo>
                    <a:pt x="209" y="153"/>
                  </a:lnTo>
                  <a:lnTo>
                    <a:pt x="219" y="149"/>
                  </a:lnTo>
                  <a:lnTo>
                    <a:pt x="229" y="145"/>
                  </a:lnTo>
                  <a:lnTo>
                    <a:pt x="240" y="141"/>
                  </a:lnTo>
                  <a:lnTo>
                    <a:pt x="250" y="137"/>
                  </a:lnTo>
                  <a:lnTo>
                    <a:pt x="260" y="132"/>
                  </a:lnTo>
                  <a:lnTo>
                    <a:pt x="270" y="127"/>
                  </a:lnTo>
                  <a:lnTo>
                    <a:pt x="281" y="123"/>
                  </a:lnTo>
                  <a:lnTo>
                    <a:pt x="291" y="118"/>
                  </a:lnTo>
                  <a:lnTo>
                    <a:pt x="301" y="113"/>
                  </a:lnTo>
                  <a:lnTo>
                    <a:pt x="310" y="107"/>
                  </a:lnTo>
                  <a:lnTo>
                    <a:pt x="320" y="102"/>
                  </a:lnTo>
                  <a:lnTo>
                    <a:pt x="330" y="96"/>
                  </a:lnTo>
                  <a:lnTo>
                    <a:pt x="339" y="91"/>
                  </a:lnTo>
                  <a:lnTo>
                    <a:pt x="348" y="84"/>
                  </a:lnTo>
                  <a:lnTo>
                    <a:pt x="358" y="78"/>
                  </a:lnTo>
                  <a:lnTo>
                    <a:pt x="367" y="72"/>
                  </a:lnTo>
                  <a:lnTo>
                    <a:pt x="376" y="66"/>
                  </a:lnTo>
                  <a:lnTo>
                    <a:pt x="385" y="59"/>
                  </a:lnTo>
                  <a:lnTo>
                    <a:pt x="394" y="52"/>
                  </a:lnTo>
                  <a:lnTo>
                    <a:pt x="403" y="45"/>
                  </a:lnTo>
                  <a:lnTo>
                    <a:pt x="412" y="38"/>
                  </a:lnTo>
                  <a:lnTo>
                    <a:pt x="420" y="30"/>
                  </a:lnTo>
                  <a:lnTo>
                    <a:pt x="428" y="23"/>
                  </a:lnTo>
                  <a:lnTo>
                    <a:pt x="437" y="16"/>
                  </a:lnTo>
                  <a:lnTo>
                    <a:pt x="445" y="8"/>
                  </a:lnTo>
                  <a:lnTo>
                    <a:pt x="453" y="0"/>
                  </a:lnTo>
                  <a:lnTo>
                    <a:pt x="906" y="454"/>
                  </a:lnTo>
                </a:path>
              </a:pathLst>
            </a:custGeom>
            <a:solidFill>
              <a:srgbClr val="008000"/>
            </a:solidFill>
            <a:ln>
              <a:noFill/>
            </a:ln>
            <a:effectLst>
              <a:prstShdw prst="shdw17" dist="17961" dir="2700000">
                <a:srgbClr val="008000">
                  <a:gamma/>
                  <a:shade val="60000"/>
                  <a:invGamma/>
                </a:srgb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wrap="none" anchor="ctr"/>
            <a:lstStyle/>
            <a:p>
              <a:endParaRPr lang="en-US"/>
            </a:p>
          </p:txBody>
        </p:sp>
        <p:sp>
          <p:nvSpPr>
            <p:cNvPr id="1550344" name="Freeform 8"/>
            <p:cNvSpPr>
              <a:spLocks/>
            </p:cNvSpPr>
            <p:nvPr/>
          </p:nvSpPr>
          <p:spPr bwMode="auto">
            <a:xfrm>
              <a:off x="677" y="3003"/>
              <a:ext cx="940" cy="778"/>
            </a:xfrm>
            <a:custGeom>
              <a:avLst/>
              <a:gdLst>
                <a:gd name="T0" fmla="*/ 884 w 908"/>
                <a:gd name="T1" fmla="*/ 829 h 831"/>
                <a:gd name="T2" fmla="*/ 840 w 908"/>
                <a:gd name="T3" fmla="*/ 827 h 831"/>
                <a:gd name="T4" fmla="*/ 795 w 908"/>
                <a:gd name="T5" fmla="*/ 825 h 831"/>
                <a:gd name="T6" fmla="*/ 751 w 908"/>
                <a:gd name="T7" fmla="*/ 820 h 831"/>
                <a:gd name="T8" fmla="*/ 706 w 908"/>
                <a:gd name="T9" fmla="*/ 814 h 831"/>
                <a:gd name="T10" fmla="*/ 662 w 908"/>
                <a:gd name="T11" fmla="*/ 806 h 831"/>
                <a:gd name="T12" fmla="*/ 618 w 908"/>
                <a:gd name="T13" fmla="*/ 796 h 831"/>
                <a:gd name="T14" fmla="*/ 575 w 908"/>
                <a:gd name="T15" fmla="*/ 786 h 831"/>
                <a:gd name="T16" fmla="*/ 532 w 908"/>
                <a:gd name="T17" fmla="*/ 773 h 831"/>
                <a:gd name="T18" fmla="*/ 489 w 908"/>
                <a:gd name="T19" fmla="*/ 760 h 831"/>
                <a:gd name="T20" fmla="*/ 447 w 908"/>
                <a:gd name="T21" fmla="*/ 744 h 831"/>
                <a:gd name="T22" fmla="*/ 406 w 908"/>
                <a:gd name="T23" fmla="*/ 727 h 831"/>
                <a:gd name="T24" fmla="*/ 365 w 908"/>
                <a:gd name="T25" fmla="*/ 709 h 831"/>
                <a:gd name="T26" fmla="*/ 324 w 908"/>
                <a:gd name="T27" fmla="*/ 690 h 831"/>
                <a:gd name="T28" fmla="*/ 285 w 908"/>
                <a:gd name="T29" fmla="*/ 668 h 831"/>
                <a:gd name="T30" fmla="*/ 246 w 908"/>
                <a:gd name="T31" fmla="*/ 646 h 831"/>
                <a:gd name="T32" fmla="*/ 208 w 908"/>
                <a:gd name="T33" fmla="*/ 622 h 831"/>
                <a:gd name="T34" fmla="*/ 171 w 908"/>
                <a:gd name="T35" fmla="*/ 598 h 831"/>
                <a:gd name="T36" fmla="*/ 135 w 908"/>
                <a:gd name="T37" fmla="*/ 571 h 831"/>
                <a:gd name="T38" fmla="*/ 100 w 908"/>
                <a:gd name="T39" fmla="*/ 544 h 831"/>
                <a:gd name="T40" fmla="*/ 65 w 908"/>
                <a:gd name="T41" fmla="*/ 515 h 831"/>
                <a:gd name="T42" fmla="*/ 32 w 908"/>
                <a:gd name="T43" fmla="*/ 485 h 831"/>
                <a:gd name="T44" fmla="*/ 0 w 908"/>
                <a:gd name="T45" fmla="*/ 454 h 831"/>
                <a:gd name="T46" fmla="*/ 462 w 908"/>
                <a:gd name="T47" fmla="*/ 8 h 831"/>
                <a:gd name="T48" fmla="*/ 478 w 908"/>
                <a:gd name="T49" fmla="*/ 23 h 831"/>
                <a:gd name="T50" fmla="*/ 495 w 908"/>
                <a:gd name="T51" fmla="*/ 38 h 831"/>
                <a:gd name="T52" fmla="*/ 512 w 908"/>
                <a:gd name="T53" fmla="*/ 52 h 831"/>
                <a:gd name="T54" fmla="*/ 530 w 908"/>
                <a:gd name="T55" fmla="*/ 66 h 831"/>
                <a:gd name="T56" fmla="*/ 548 w 908"/>
                <a:gd name="T57" fmla="*/ 78 h 831"/>
                <a:gd name="T58" fmla="*/ 567 w 908"/>
                <a:gd name="T59" fmla="*/ 91 h 831"/>
                <a:gd name="T60" fmla="*/ 586 w 908"/>
                <a:gd name="T61" fmla="*/ 102 h 831"/>
                <a:gd name="T62" fmla="*/ 606 w 908"/>
                <a:gd name="T63" fmla="*/ 113 h 831"/>
                <a:gd name="T64" fmla="*/ 626 w 908"/>
                <a:gd name="T65" fmla="*/ 123 h 831"/>
                <a:gd name="T66" fmla="*/ 646 w 908"/>
                <a:gd name="T67" fmla="*/ 132 h 831"/>
                <a:gd name="T68" fmla="*/ 666 w 908"/>
                <a:gd name="T69" fmla="*/ 141 h 831"/>
                <a:gd name="T70" fmla="*/ 687 w 908"/>
                <a:gd name="T71" fmla="*/ 149 h 831"/>
                <a:gd name="T72" fmla="*/ 709 w 908"/>
                <a:gd name="T73" fmla="*/ 156 h 831"/>
                <a:gd name="T74" fmla="*/ 730 w 908"/>
                <a:gd name="T75" fmla="*/ 163 h 831"/>
                <a:gd name="T76" fmla="*/ 751 w 908"/>
                <a:gd name="T77" fmla="*/ 168 h 831"/>
                <a:gd name="T78" fmla="*/ 774 w 908"/>
                <a:gd name="T79" fmla="*/ 174 h 831"/>
                <a:gd name="T80" fmla="*/ 795 w 908"/>
                <a:gd name="T81" fmla="*/ 178 h 831"/>
                <a:gd name="T82" fmla="*/ 818 w 908"/>
                <a:gd name="T83" fmla="*/ 181 h 831"/>
                <a:gd name="T84" fmla="*/ 840 w 908"/>
                <a:gd name="T85" fmla="*/ 184 h 831"/>
                <a:gd name="T86" fmla="*/ 862 w 908"/>
                <a:gd name="T87" fmla="*/ 186 h 831"/>
                <a:gd name="T88" fmla="*/ 884 w 908"/>
                <a:gd name="T89" fmla="*/ 187 h 831"/>
                <a:gd name="T90" fmla="*/ 907 w 908"/>
                <a:gd name="T91" fmla="*/ 188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831">
                  <a:moveTo>
                    <a:pt x="907" y="830"/>
                  </a:moveTo>
                  <a:lnTo>
                    <a:pt x="884" y="829"/>
                  </a:lnTo>
                  <a:lnTo>
                    <a:pt x="862" y="829"/>
                  </a:lnTo>
                  <a:lnTo>
                    <a:pt x="840" y="827"/>
                  </a:lnTo>
                  <a:lnTo>
                    <a:pt x="817" y="826"/>
                  </a:lnTo>
                  <a:lnTo>
                    <a:pt x="795" y="825"/>
                  </a:lnTo>
                  <a:lnTo>
                    <a:pt x="773" y="822"/>
                  </a:lnTo>
                  <a:lnTo>
                    <a:pt x="751" y="820"/>
                  </a:lnTo>
                  <a:lnTo>
                    <a:pt x="728" y="817"/>
                  </a:lnTo>
                  <a:lnTo>
                    <a:pt x="706" y="814"/>
                  </a:lnTo>
                  <a:lnTo>
                    <a:pt x="684" y="810"/>
                  </a:lnTo>
                  <a:lnTo>
                    <a:pt x="662" y="806"/>
                  </a:lnTo>
                  <a:lnTo>
                    <a:pt x="640" y="802"/>
                  </a:lnTo>
                  <a:lnTo>
                    <a:pt x="618" y="796"/>
                  </a:lnTo>
                  <a:lnTo>
                    <a:pt x="596" y="791"/>
                  </a:lnTo>
                  <a:lnTo>
                    <a:pt x="575" y="786"/>
                  </a:lnTo>
                  <a:lnTo>
                    <a:pt x="553" y="780"/>
                  </a:lnTo>
                  <a:lnTo>
                    <a:pt x="532" y="773"/>
                  </a:lnTo>
                  <a:lnTo>
                    <a:pt x="510" y="767"/>
                  </a:lnTo>
                  <a:lnTo>
                    <a:pt x="489" y="760"/>
                  </a:lnTo>
                  <a:lnTo>
                    <a:pt x="468" y="752"/>
                  </a:lnTo>
                  <a:lnTo>
                    <a:pt x="447" y="744"/>
                  </a:lnTo>
                  <a:lnTo>
                    <a:pt x="427" y="736"/>
                  </a:lnTo>
                  <a:lnTo>
                    <a:pt x="406" y="727"/>
                  </a:lnTo>
                  <a:lnTo>
                    <a:pt x="385" y="719"/>
                  </a:lnTo>
                  <a:lnTo>
                    <a:pt x="365" y="709"/>
                  </a:lnTo>
                  <a:lnTo>
                    <a:pt x="344" y="700"/>
                  </a:lnTo>
                  <a:lnTo>
                    <a:pt x="324" y="690"/>
                  </a:lnTo>
                  <a:lnTo>
                    <a:pt x="305" y="679"/>
                  </a:lnTo>
                  <a:lnTo>
                    <a:pt x="285" y="668"/>
                  </a:lnTo>
                  <a:lnTo>
                    <a:pt x="265" y="657"/>
                  </a:lnTo>
                  <a:lnTo>
                    <a:pt x="246" y="646"/>
                  </a:lnTo>
                  <a:lnTo>
                    <a:pt x="227" y="634"/>
                  </a:lnTo>
                  <a:lnTo>
                    <a:pt x="208" y="622"/>
                  </a:lnTo>
                  <a:lnTo>
                    <a:pt x="190" y="610"/>
                  </a:lnTo>
                  <a:lnTo>
                    <a:pt x="171" y="598"/>
                  </a:lnTo>
                  <a:lnTo>
                    <a:pt x="153" y="585"/>
                  </a:lnTo>
                  <a:lnTo>
                    <a:pt x="135" y="571"/>
                  </a:lnTo>
                  <a:lnTo>
                    <a:pt x="117" y="557"/>
                  </a:lnTo>
                  <a:lnTo>
                    <a:pt x="100" y="544"/>
                  </a:lnTo>
                  <a:lnTo>
                    <a:pt x="82" y="529"/>
                  </a:lnTo>
                  <a:lnTo>
                    <a:pt x="65" y="515"/>
                  </a:lnTo>
                  <a:lnTo>
                    <a:pt x="49" y="500"/>
                  </a:lnTo>
                  <a:lnTo>
                    <a:pt x="32" y="485"/>
                  </a:lnTo>
                  <a:lnTo>
                    <a:pt x="16" y="470"/>
                  </a:lnTo>
                  <a:lnTo>
                    <a:pt x="0" y="454"/>
                  </a:lnTo>
                  <a:lnTo>
                    <a:pt x="453" y="0"/>
                  </a:lnTo>
                  <a:lnTo>
                    <a:pt x="462" y="8"/>
                  </a:lnTo>
                  <a:lnTo>
                    <a:pt x="470" y="16"/>
                  </a:lnTo>
                  <a:lnTo>
                    <a:pt x="478" y="23"/>
                  </a:lnTo>
                  <a:lnTo>
                    <a:pt x="486" y="30"/>
                  </a:lnTo>
                  <a:lnTo>
                    <a:pt x="495" y="38"/>
                  </a:lnTo>
                  <a:lnTo>
                    <a:pt x="504" y="45"/>
                  </a:lnTo>
                  <a:lnTo>
                    <a:pt x="512" y="52"/>
                  </a:lnTo>
                  <a:lnTo>
                    <a:pt x="521" y="59"/>
                  </a:lnTo>
                  <a:lnTo>
                    <a:pt x="530" y="66"/>
                  </a:lnTo>
                  <a:lnTo>
                    <a:pt x="539" y="72"/>
                  </a:lnTo>
                  <a:lnTo>
                    <a:pt x="548" y="78"/>
                  </a:lnTo>
                  <a:lnTo>
                    <a:pt x="558" y="84"/>
                  </a:lnTo>
                  <a:lnTo>
                    <a:pt x="567" y="91"/>
                  </a:lnTo>
                  <a:lnTo>
                    <a:pt x="576" y="96"/>
                  </a:lnTo>
                  <a:lnTo>
                    <a:pt x="586" y="102"/>
                  </a:lnTo>
                  <a:lnTo>
                    <a:pt x="596" y="107"/>
                  </a:lnTo>
                  <a:lnTo>
                    <a:pt x="606" y="113"/>
                  </a:lnTo>
                  <a:lnTo>
                    <a:pt x="616" y="118"/>
                  </a:lnTo>
                  <a:lnTo>
                    <a:pt x="626" y="123"/>
                  </a:lnTo>
                  <a:lnTo>
                    <a:pt x="636" y="127"/>
                  </a:lnTo>
                  <a:lnTo>
                    <a:pt x="646" y="132"/>
                  </a:lnTo>
                  <a:lnTo>
                    <a:pt x="656" y="137"/>
                  </a:lnTo>
                  <a:lnTo>
                    <a:pt x="666" y="141"/>
                  </a:lnTo>
                  <a:lnTo>
                    <a:pt x="677" y="145"/>
                  </a:lnTo>
                  <a:lnTo>
                    <a:pt x="687" y="149"/>
                  </a:lnTo>
                  <a:lnTo>
                    <a:pt x="698" y="153"/>
                  </a:lnTo>
                  <a:lnTo>
                    <a:pt x="709" y="156"/>
                  </a:lnTo>
                  <a:lnTo>
                    <a:pt x="720" y="160"/>
                  </a:lnTo>
                  <a:lnTo>
                    <a:pt x="730" y="163"/>
                  </a:lnTo>
                  <a:lnTo>
                    <a:pt x="740" y="166"/>
                  </a:lnTo>
                  <a:lnTo>
                    <a:pt x="751" y="168"/>
                  </a:lnTo>
                  <a:lnTo>
                    <a:pt x="763" y="171"/>
                  </a:lnTo>
                  <a:lnTo>
                    <a:pt x="774" y="174"/>
                  </a:lnTo>
                  <a:lnTo>
                    <a:pt x="784" y="176"/>
                  </a:lnTo>
                  <a:lnTo>
                    <a:pt x="795" y="178"/>
                  </a:lnTo>
                  <a:lnTo>
                    <a:pt x="807" y="180"/>
                  </a:lnTo>
                  <a:lnTo>
                    <a:pt x="818" y="181"/>
                  </a:lnTo>
                  <a:lnTo>
                    <a:pt x="828" y="183"/>
                  </a:lnTo>
                  <a:lnTo>
                    <a:pt x="840" y="184"/>
                  </a:lnTo>
                  <a:lnTo>
                    <a:pt x="851" y="185"/>
                  </a:lnTo>
                  <a:lnTo>
                    <a:pt x="862" y="186"/>
                  </a:lnTo>
                  <a:lnTo>
                    <a:pt x="873" y="187"/>
                  </a:lnTo>
                  <a:lnTo>
                    <a:pt x="884" y="187"/>
                  </a:lnTo>
                  <a:lnTo>
                    <a:pt x="895" y="188"/>
                  </a:lnTo>
                  <a:lnTo>
                    <a:pt x="907" y="188"/>
                  </a:lnTo>
                  <a:lnTo>
                    <a:pt x="907" y="830"/>
                  </a:lnTo>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lIns="72000" tIns="72000" rIns="72000" bIns="72000" anchor="ctr"/>
            <a:lstStyle/>
            <a:p>
              <a:endParaRPr lang="en-US"/>
            </a:p>
          </p:txBody>
        </p:sp>
        <p:sp>
          <p:nvSpPr>
            <p:cNvPr id="1550345" name="Freeform 9"/>
            <p:cNvSpPr>
              <a:spLocks/>
            </p:cNvSpPr>
            <p:nvPr/>
          </p:nvSpPr>
          <p:spPr bwMode="auto">
            <a:xfrm>
              <a:off x="287" y="2578"/>
              <a:ext cx="860" cy="851"/>
            </a:xfrm>
            <a:custGeom>
              <a:avLst/>
              <a:gdLst>
                <a:gd name="T0" fmla="*/ 360 w 830"/>
                <a:gd name="T1" fmla="*/ 891 h 908"/>
                <a:gd name="T2" fmla="*/ 330 w 830"/>
                <a:gd name="T3" fmla="*/ 858 h 908"/>
                <a:gd name="T4" fmla="*/ 300 w 830"/>
                <a:gd name="T5" fmla="*/ 825 h 908"/>
                <a:gd name="T6" fmla="*/ 272 w 830"/>
                <a:gd name="T7" fmla="*/ 789 h 908"/>
                <a:gd name="T8" fmla="*/ 245 w 830"/>
                <a:gd name="T9" fmla="*/ 754 h 908"/>
                <a:gd name="T10" fmla="*/ 219 w 830"/>
                <a:gd name="T11" fmla="*/ 717 h 908"/>
                <a:gd name="T12" fmla="*/ 195 w 830"/>
                <a:gd name="T13" fmla="*/ 680 h 908"/>
                <a:gd name="T14" fmla="*/ 172 w 830"/>
                <a:gd name="T15" fmla="*/ 641 h 908"/>
                <a:gd name="T16" fmla="*/ 150 w 830"/>
                <a:gd name="T17" fmla="*/ 602 h 908"/>
                <a:gd name="T18" fmla="*/ 130 w 830"/>
                <a:gd name="T19" fmla="*/ 562 h 908"/>
                <a:gd name="T20" fmla="*/ 111 w 830"/>
                <a:gd name="T21" fmla="*/ 521 h 908"/>
                <a:gd name="T22" fmla="*/ 93 w 830"/>
                <a:gd name="T23" fmla="*/ 480 h 908"/>
                <a:gd name="T24" fmla="*/ 78 w 830"/>
                <a:gd name="T25" fmla="*/ 439 h 908"/>
                <a:gd name="T26" fmla="*/ 63 w 830"/>
                <a:gd name="T27" fmla="*/ 396 h 908"/>
                <a:gd name="T28" fmla="*/ 50 w 830"/>
                <a:gd name="T29" fmla="*/ 354 h 908"/>
                <a:gd name="T30" fmla="*/ 39 w 830"/>
                <a:gd name="T31" fmla="*/ 310 h 908"/>
                <a:gd name="T32" fmla="*/ 29 w 830"/>
                <a:gd name="T33" fmla="*/ 266 h 908"/>
                <a:gd name="T34" fmla="*/ 20 w 830"/>
                <a:gd name="T35" fmla="*/ 223 h 908"/>
                <a:gd name="T36" fmla="*/ 13 w 830"/>
                <a:gd name="T37" fmla="*/ 179 h 908"/>
                <a:gd name="T38" fmla="*/ 8 w 830"/>
                <a:gd name="T39" fmla="*/ 134 h 908"/>
                <a:gd name="T40" fmla="*/ 3 w 830"/>
                <a:gd name="T41" fmla="*/ 89 h 908"/>
                <a:gd name="T42" fmla="*/ 1 w 830"/>
                <a:gd name="T43" fmla="*/ 45 h 908"/>
                <a:gd name="T44" fmla="*/ 0 w 830"/>
                <a:gd name="T45" fmla="*/ 0 h 908"/>
                <a:gd name="T46" fmla="*/ 642 w 830"/>
                <a:gd name="T47" fmla="*/ 11 h 908"/>
                <a:gd name="T48" fmla="*/ 643 w 830"/>
                <a:gd name="T49" fmla="*/ 33 h 908"/>
                <a:gd name="T50" fmla="*/ 644 w 830"/>
                <a:gd name="T51" fmla="*/ 55 h 908"/>
                <a:gd name="T52" fmla="*/ 646 w 830"/>
                <a:gd name="T53" fmla="*/ 78 h 908"/>
                <a:gd name="T54" fmla="*/ 650 w 830"/>
                <a:gd name="T55" fmla="*/ 100 h 908"/>
                <a:gd name="T56" fmla="*/ 654 w 830"/>
                <a:gd name="T57" fmla="*/ 122 h 908"/>
                <a:gd name="T58" fmla="*/ 659 w 830"/>
                <a:gd name="T59" fmla="*/ 144 h 908"/>
                <a:gd name="T60" fmla="*/ 664 w 830"/>
                <a:gd name="T61" fmla="*/ 166 h 908"/>
                <a:gd name="T62" fmla="*/ 670 w 830"/>
                <a:gd name="T63" fmla="*/ 187 h 908"/>
                <a:gd name="T64" fmla="*/ 677 w 830"/>
                <a:gd name="T65" fmla="*/ 209 h 908"/>
                <a:gd name="T66" fmla="*/ 684 w 830"/>
                <a:gd name="T67" fmla="*/ 230 h 908"/>
                <a:gd name="T68" fmla="*/ 693 w 830"/>
                <a:gd name="T69" fmla="*/ 250 h 908"/>
                <a:gd name="T70" fmla="*/ 702 w 830"/>
                <a:gd name="T71" fmla="*/ 271 h 908"/>
                <a:gd name="T72" fmla="*/ 712 w 830"/>
                <a:gd name="T73" fmla="*/ 291 h 908"/>
                <a:gd name="T74" fmla="*/ 722 w 830"/>
                <a:gd name="T75" fmla="*/ 310 h 908"/>
                <a:gd name="T76" fmla="*/ 733 w 830"/>
                <a:gd name="T77" fmla="*/ 330 h 908"/>
                <a:gd name="T78" fmla="*/ 745 w 830"/>
                <a:gd name="T79" fmla="*/ 349 h 908"/>
                <a:gd name="T80" fmla="*/ 758 w 830"/>
                <a:gd name="T81" fmla="*/ 367 h 908"/>
                <a:gd name="T82" fmla="*/ 771 w 830"/>
                <a:gd name="T83" fmla="*/ 385 h 908"/>
                <a:gd name="T84" fmla="*/ 785 w 830"/>
                <a:gd name="T85" fmla="*/ 403 h 908"/>
                <a:gd name="T86" fmla="*/ 799 w 830"/>
                <a:gd name="T87" fmla="*/ 421 h 908"/>
                <a:gd name="T88" fmla="*/ 814 w 830"/>
                <a:gd name="T89" fmla="*/ 437 h 908"/>
                <a:gd name="T90" fmla="*/ 829 w 830"/>
                <a:gd name="T91" fmla="*/ 453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0" h="908">
                  <a:moveTo>
                    <a:pt x="376" y="907"/>
                  </a:moveTo>
                  <a:lnTo>
                    <a:pt x="360" y="891"/>
                  </a:lnTo>
                  <a:lnTo>
                    <a:pt x="345" y="874"/>
                  </a:lnTo>
                  <a:lnTo>
                    <a:pt x="330" y="858"/>
                  </a:lnTo>
                  <a:lnTo>
                    <a:pt x="315" y="841"/>
                  </a:lnTo>
                  <a:lnTo>
                    <a:pt x="300" y="825"/>
                  </a:lnTo>
                  <a:lnTo>
                    <a:pt x="286" y="807"/>
                  </a:lnTo>
                  <a:lnTo>
                    <a:pt x="272" y="789"/>
                  </a:lnTo>
                  <a:lnTo>
                    <a:pt x="258" y="772"/>
                  </a:lnTo>
                  <a:lnTo>
                    <a:pt x="245" y="754"/>
                  </a:lnTo>
                  <a:lnTo>
                    <a:pt x="232" y="735"/>
                  </a:lnTo>
                  <a:lnTo>
                    <a:pt x="219" y="717"/>
                  </a:lnTo>
                  <a:lnTo>
                    <a:pt x="207" y="699"/>
                  </a:lnTo>
                  <a:lnTo>
                    <a:pt x="195" y="680"/>
                  </a:lnTo>
                  <a:lnTo>
                    <a:pt x="183" y="660"/>
                  </a:lnTo>
                  <a:lnTo>
                    <a:pt x="172" y="641"/>
                  </a:lnTo>
                  <a:lnTo>
                    <a:pt x="161" y="621"/>
                  </a:lnTo>
                  <a:lnTo>
                    <a:pt x="150" y="602"/>
                  </a:lnTo>
                  <a:lnTo>
                    <a:pt x="140" y="582"/>
                  </a:lnTo>
                  <a:lnTo>
                    <a:pt x="130" y="562"/>
                  </a:lnTo>
                  <a:lnTo>
                    <a:pt x="121" y="542"/>
                  </a:lnTo>
                  <a:lnTo>
                    <a:pt x="111" y="521"/>
                  </a:lnTo>
                  <a:lnTo>
                    <a:pt x="102" y="501"/>
                  </a:lnTo>
                  <a:lnTo>
                    <a:pt x="93" y="480"/>
                  </a:lnTo>
                  <a:lnTo>
                    <a:pt x="85" y="459"/>
                  </a:lnTo>
                  <a:lnTo>
                    <a:pt x="78" y="439"/>
                  </a:lnTo>
                  <a:lnTo>
                    <a:pt x="70" y="418"/>
                  </a:lnTo>
                  <a:lnTo>
                    <a:pt x="63" y="396"/>
                  </a:lnTo>
                  <a:lnTo>
                    <a:pt x="57" y="374"/>
                  </a:lnTo>
                  <a:lnTo>
                    <a:pt x="50" y="354"/>
                  </a:lnTo>
                  <a:lnTo>
                    <a:pt x="44" y="332"/>
                  </a:lnTo>
                  <a:lnTo>
                    <a:pt x="39" y="310"/>
                  </a:lnTo>
                  <a:lnTo>
                    <a:pt x="33" y="288"/>
                  </a:lnTo>
                  <a:lnTo>
                    <a:pt x="29" y="266"/>
                  </a:lnTo>
                  <a:lnTo>
                    <a:pt x="24" y="245"/>
                  </a:lnTo>
                  <a:lnTo>
                    <a:pt x="20" y="223"/>
                  </a:lnTo>
                  <a:lnTo>
                    <a:pt x="16" y="200"/>
                  </a:lnTo>
                  <a:lnTo>
                    <a:pt x="13" y="179"/>
                  </a:lnTo>
                  <a:lnTo>
                    <a:pt x="10" y="156"/>
                  </a:lnTo>
                  <a:lnTo>
                    <a:pt x="8" y="134"/>
                  </a:lnTo>
                  <a:lnTo>
                    <a:pt x="6" y="112"/>
                  </a:lnTo>
                  <a:lnTo>
                    <a:pt x="3" y="89"/>
                  </a:lnTo>
                  <a:lnTo>
                    <a:pt x="2" y="67"/>
                  </a:lnTo>
                  <a:lnTo>
                    <a:pt x="1" y="45"/>
                  </a:lnTo>
                  <a:lnTo>
                    <a:pt x="0" y="22"/>
                  </a:lnTo>
                  <a:lnTo>
                    <a:pt x="0" y="0"/>
                  </a:lnTo>
                  <a:lnTo>
                    <a:pt x="642" y="0"/>
                  </a:lnTo>
                  <a:lnTo>
                    <a:pt x="642" y="11"/>
                  </a:lnTo>
                  <a:lnTo>
                    <a:pt x="642" y="22"/>
                  </a:lnTo>
                  <a:lnTo>
                    <a:pt x="643" y="33"/>
                  </a:lnTo>
                  <a:lnTo>
                    <a:pt x="643" y="45"/>
                  </a:lnTo>
                  <a:lnTo>
                    <a:pt x="644" y="55"/>
                  </a:lnTo>
                  <a:lnTo>
                    <a:pt x="646" y="67"/>
                  </a:lnTo>
                  <a:lnTo>
                    <a:pt x="646" y="78"/>
                  </a:lnTo>
                  <a:lnTo>
                    <a:pt x="648" y="89"/>
                  </a:lnTo>
                  <a:lnTo>
                    <a:pt x="650" y="100"/>
                  </a:lnTo>
                  <a:lnTo>
                    <a:pt x="651" y="111"/>
                  </a:lnTo>
                  <a:lnTo>
                    <a:pt x="654" y="122"/>
                  </a:lnTo>
                  <a:lnTo>
                    <a:pt x="656" y="133"/>
                  </a:lnTo>
                  <a:lnTo>
                    <a:pt x="659" y="144"/>
                  </a:lnTo>
                  <a:lnTo>
                    <a:pt x="661" y="155"/>
                  </a:lnTo>
                  <a:lnTo>
                    <a:pt x="664" y="166"/>
                  </a:lnTo>
                  <a:lnTo>
                    <a:pt x="666" y="176"/>
                  </a:lnTo>
                  <a:lnTo>
                    <a:pt x="670" y="187"/>
                  </a:lnTo>
                  <a:lnTo>
                    <a:pt x="673" y="198"/>
                  </a:lnTo>
                  <a:lnTo>
                    <a:pt x="677" y="209"/>
                  </a:lnTo>
                  <a:lnTo>
                    <a:pt x="680" y="219"/>
                  </a:lnTo>
                  <a:lnTo>
                    <a:pt x="684" y="230"/>
                  </a:lnTo>
                  <a:lnTo>
                    <a:pt x="689" y="240"/>
                  </a:lnTo>
                  <a:lnTo>
                    <a:pt x="693" y="250"/>
                  </a:lnTo>
                  <a:lnTo>
                    <a:pt x="697" y="261"/>
                  </a:lnTo>
                  <a:lnTo>
                    <a:pt x="702" y="271"/>
                  </a:lnTo>
                  <a:lnTo>
                    <a:pt x="707" y="281"/>
                  </a:lnTo>
                  <a:lnTo>
                    <a:pt x="712" y="291"/>
                  </a:lnTo>
                  <a:lnTo>
                    <a:pt x="717" y="301"/>
                  </a:lnTo>
                  <a:lnTo>
                    <a:pt x="722" y="310"/>
                  </a:lnTo>
                  <a:lnTo>
                    <a:pt x="728" y="320"/>
                  </a:lnTo>
                  <a:lnTo>
                    <a:pt x="733" y="330"/>
                  </a:lnTo>
                  <a:lnTo>
                    <a:pt x="739" y="339"/>
                  </a:lnTo>
                  <a:lnTo>
                    <a:pt x="745" y="349"/>
                  </a:lnTo>
                  <a:lnTo>
                    <a:pt x="751" y="358"/>
                  </a:lnTo>
                  <a:lnTo>
                    <a:pt x="758" y="367"/>
                  </a:lnTo>
                  <a:lnTo>
                    <a:pt x="764" y="377"/>
                  </a:lnTo>
                  <a:lnTo>
                    <a:pt x="771" y="385"/>
                  </a:lnTo>
                  <a:lnTo>
                    <a:pt x="777" y="395"/>
                  </a:lnTo>
                  <a:lnTo>
                    <a:pt x="785" y="403"/>
                  </a:lnTo>
                  <a:lnTo>
                    <a:pt x="792" y="412"/>
                  </a:lnTo>
                  <a:lnTo>
                    <a:pt x="799" y="421"/>
                  </a:lnTo>
                  <a:lnTo>
                    <a:pt x="806" y="428"/>
                  </a:lnTo>
                  <a:lnTo>
                    <a:pt x="814" y="437"/>
                  </a:lnTo>
                  <a:lnTo>
                    <a:pt x="822" y="445"/>
                  </a:lnTo>
                  <a:lnTo>
                    <a:pt x="829" y="453"/>
                  </a:lnTo>
                  <a:lnTo>
                    <a:pt x="376" y="907"/>
                  </a:lnTo>
                </a:path>
              </a:pathLst>
            </a:custGeom>
            <a:solidFill>
              <a:schemeClr val="accent2"/>
            </a:solidFill>
            <a:ln>
              <a:noFill/>
            </a:ln>
            <a:effectLst>
              <a:prstShdw prst="shdw17" dist="17961" dir="2700000">
                <a:schemeClr val="accent2">
                  <a:gamma/>
                  <a:shade val="60000"/>
                  <a:invGamma/>
                </a:scheme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lIns="72000" tIns="72000" rIns="72000" bIns="72000" anchor="ctr"/>
            <a:lstStyle/>
            <a:p>
              <a:endParaRPr lang="en-US"/>
            </a:p>
          </p:txBody>
        </p:sp>
        <p:sp>
          <p:nvSpPr>
            <p:cNvPr id="1550346" name="Freeform 10"/>
            <p:cNvSpPr>
              <a:spLocks/>
            </p:cNvSpPr>
            <p:nvPr/>
          </p:nvSpPr>
          <p:spPr bwMode="auto">
            <a:xfrm>
              <a:off x="287" y="1729"/>
              <a:ext cx="860" cy="851"/>
            </a:xfrm>
            <a:custGeom>
              <a:avLst/>
              <a:gdLst>
                <a:gd name="T0" fmla="*/ 0 w 830"/>
                <a:gd name="T1" fmla="*/ 885 h 908"/>
                <a:gd name="T2" fmla="*/ 2 w 830"/>
                <a:gd name="T3" fmla="*/ 840 h 908"/>
                <a:gd name="T4" fmla="*/ 6 w 830"/>
                <a:gd name="T5" fmla="*/ 795 h 908"/>
                <a:gd name="T6" fmla="*/ 10 w 830"/>
                <a:gd name="T7" fmla="*/ 751 h 908"/>
                <a:gd name="T8" fmla="*/ 16 w 830"/>
                <a:gd name="T9" fmla="*/ 706 h 908"/>
                <a:gd name="T10" fmla="*/ 24 w 830"/>
                <a:gd name="T11" fmla="*/ 662 h 908"/>
                <a:gd name="T12" fmla="*/ 33 w 830"/>
                <a:gd name="T13" fmla="*/ 618 h 908"/>
                <a:gd name="T14" fmla="*/ 44 w 830"/>
                <a:gd name="T15" fmla="*/ 575 h 908"/>
                <a:gd name="T16" fmla="*/ 57 w 830"/>
                <a:gd name="T17" fmla="*/ 532 h 908"/>
                <a:gd name="T18" fmla="*/ 70 w 830"/>
                <a:gd name="T19" fmla="*/ 489 h 908"/>
                <a:gd name="T20" fmla="*/ 85 w 830"/>
                <a:gd name="T21" fmla="*/ 447 h 908"/>
                <a:gd name="T22" fmla="*/ 102 w 830"/>
                <a:gd name="T23" fmla="*/ 406 h 908"/>
                <a:gd name="T24" fmla="*/ 121 w 830"/>
                <a:gd name="T25" fmla="*/ 365 h 908"/>
                <a:gd name="T26" fmla="*/ 140 w 830"/>
                <a:gd name="T27" fmla="*/ 324 h 908"/>
                <a:gd name="T28" fmla="*/ 161 w 830"/>
                <a:gd name="T29" fmla="*/ 285 h 908"/>
                <a:gd name="T30" fmla="*/ 183 w 830"/>
                <a:gd name="T31" fmla="*/ 246 h 908"/>
                <a:gd name="T32" fmla="*/ 207 w 830"/>
                <a:gd name="T33" fmla="*/ 208 h 908"/>
                <a:gd name="T34" fmla="*/ 232 w 830"/>
                <a:gd name="T35" fmla="*/ 171 h 908"/>
                <a:gd name="T36" fmla="*/ 258 w 830"/>
                <a:gd name="T37" fmla="*/ 135 h 908"/>
                <a:gd name="T38" fmla="*/ 286 w 830"/>
                <a:gd name="T39" fmla="*/ 100 h 908"/>
                <a:gd name="T40" fmla="*/ 315 w 830"/>
                <a:gd name="T41" fmla="*/ 65 h 908"/>
                <a:gd name="T42" fmla="*/ 345 w 830"/>
                <a:gd name="T43" fmla="*/ 32 h 908"/>
                <a:gd name="T44" fmla="*/ 376 w 830"/>
                <a:gd name="T45" fmla="*/ 0 h 908"/>
                <a:gd name="T46" fmla="*/ 822 w 830"/>
                <a:gd name="T47" fmla="*/ 462 h 908"/>
                <a:gd name="T48" fmla="*/ 806 w 830"/>
                <a:gd name="T49" fmla="*/ 478 h 908"/>
                <a:gd name="T50" fmla="*/ 792 w 830"/>
                <a:gd name="T51" fmla="*/ 495 h 908"/>
                <a:gd name="T52" fmla="*/ 777 w 830"/>
                <a:gd name="T53" fmla="*/ 512 h 908"/>
                <a:gd name="T54" fmla="*/ 764 w 830"/>
                <a:gd name="T55" fmla="*/ 530 h 908"/>
                <a:gd name="T56" fmla="*/ 751 w 830"/>
                <a:gd name="T57" fmla="*/ 548 h 908"/>
                <a:gd name="T58" fmla="*/ 739 w 830"/>
                <a:gd name="T59" fmla="*/ 567 h 908"/>
                <a:gd name="T60" fmla="*/ 728 w 830"/>
                <a:gd name="T61" fmla="*/ 587 h 908"/>
                <a:gd name="T62" fmla="*/ 717 w 830"/>
                <a:gd name="T63" fmla="*/ 606 h 908"/>
                <a:gd name="T64" fmla="*/ 707 w 830"/>
                <a:gd name="T65" fmla="*/ 626 h 908"/>
                <a:gd name="T66" fmla="*/ 697 w 830"/>
                <a:gd name="T67" fmla="*/ 646 h 908"/>
                <a:gd name="T68" fmla="*/ 689 w 830"/>
                <a:gd name="T69" fmla="*/ 666 h 908"/>
                <a:gd name="T70" fmla="*/ 680 w 830"/>
                <a:gd name="T71" fmla="*/ 687 h 908"/>
                <a:gd name="T72" fmla="*/ 673 w 830"/>
                <a:gd name="T73" fmla="*/ 709 h 908"/>
                <a:gd name="T74" fmla="*/ 666 w 830"/>
                <a:gd name="T75" fmla="*/ 730 h 908"/>
                <a:gd name="T76" fmla="*/ 661 w 830"/>
                <a:gd name="T77" fmla="*/ 751 h 908"/>
                <a:gd name="T78" fmla="*/ 656 w 830"/>
                <a:gd name="T79" fmla="*/ 774 h 908"/>
                <a:gd name="T80" fmla="*/ 651 w 830"/>
                <a:gd name="T81" fmla="*/ 795 h 908"/>
                <a:gd name="T82" fmla="*/ 648 w 830"/>
                <a:gd name="T83" fmla="*/ 818 h 908"/>
                <a:gd name="T84" fmla="*/ 646 w 830"/>
                <a:gd name="T85" fmla="*/ 840 h 908"/>
                <a:gd name="T86" fmla="*/ 643 w 830"/>
                <a:gd name="T87" fmla="*/ 862 h 908"/>
                <a:gd name="T88" fmla="*/ 642 w 830"/>
                <a:gd name="T89" fmla="*/ 885 h 908"/>
                <a:gd name="T90" fmla="*/ 642 w 830"/>
                <a:gd name="T91" fmla="*/ 907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0" h="908">
                  <a:moveTo>
                    <a:pt x="0" y="907"/>
                  </a:moveTo>
                  <a:lnTo>
                    <a:pt x="0" y="885"/>
                  </a:lnTo>
                  <a:lnTo>
                    <a:pt x="1" y="862"/>
                  </a:lnTo>
                  <a:lnTo>
                    <a:pt x="2" y="840"/>
                  </a:lnTo>
                  <a:lnTo>
                    <a:pt x="3" y="817"/>
                  </a:lnTo>
                  <a:lnTo>
                    <a:pt x="6" y="795"/>
                  </a:lnTo>
                  <a:lnTo>
                    <a:pt x="8" y="773"/>
                  </a:lnTo>
                  <a:lnTo>
                    <a:pt x="10" y="751"/>
                  </a:lnTo>
                  <a:lnTo>
                    <a:pt x="13" y="728"/>
                  </a:lnTo>
                  <a:lnTo>
                    <a:pt x="16" y="706"/>
                  </a:lnTo>
                  <a:lnTo>
                    <a:pt x="20" y="684"/>
                  </a:lnTo>
                  <a:lnTo>
                    <a:pt x="24" y="662"/>
                  </a:lnTo>
                  <a:lnTo>
                    <a:pt x="29" y="640"/>
                  </a:lnTo>
                  <a:lnTo>
                    <a:pt x="33" y="618"/>
                  </a:lnTo>
                  <a:lnTo>
                    <a:pt x="39" y="597"/>
                  </a:lnTo>
                  <a:lnTo>
                    <a:pt x="44" y="575"/>
                  </a:lnTo>
                  <a:lnTo>
                    <a:pt x="50" y="553"/>
                  </a:lnTo>
                  <a:lnTo>
                    <a:pt x="57" y="532"/>
                  </a:lnTo>
                  <a:lnTo>
                    <a:pt x="63" y="510"/>
                  </a:lnTo>
                  <a:lnTo>
                    <a:pt x="70" y="489"/>
                  </a:lnTo>
                  <a:lnTo>
                    <a:pt x="78" y="468"/>
                  </a:lnTo>
                  <a:lnTo>
                    <a:pt x="85" y="447"/>
                  </a:lnTo>
                  <a:lnTo>
                    <a:pt x="93" y="427"/>
                  </a:lnTo>
                  <a:lnTo>
                    <a:pt x="102" y="406"/>
                  </a:lnTo>
                  <a:lnTo>
                    <a:pt x="111" y="385"/>
                  </a:lnTo>
                  <a:lnTo>
                    <a:pt x="121" y="365"/>
                  </a:lnTo>
                  <a:lnTo>
                    <a:pt x="130" y="345"/>
                  </a:lnTo>
                  <a:lnTo>
                    <a:pt x="140" y="324"/>
                  </a:lnTo>
                  <a:lnTo>
                    <a:pt x="150" y="305"/>
                  </a:lnTo>
                  <a:lnTo>
                    <a:pt x="161" y="285"/>
                  </a:lnTo>
                  <a:lnTo>
                    <a:pt x="172" y="265"/>
                  </a:lnTo>
                  <a:lnTo>
                    <a:pt x="183" y="246"/>
                  </a:lnTo>
                  <a:lnTo>
                    <a:pt x="195" y="227"/>
                  </a:lnTo>
                  <a:lnTo>
                    <a:pt x="207" y="208"/>
                  </a:lnTo>
                  <a:lnTo>
                    <a:pt x="219" y="190"/>
                  </a:lnTo>
                  <a:lnTo>
                    <a:pt x="232" y="171"/>
                  </a:lnTo>
                  <a:lnTo>
                    <a:pt x="245" y="153"/>
                  </a:lnTo>
                  <a:lnTo>
                    <a:pt x="258" y="135"/>
                  </a:lnTo>
                  <a:lnTo>
                    <a:pt x="272" y="117"/>
                  </a:lnTo>
                  <a:lnTo>
                    <a:pt x="286" y="100"/>
                  </a:lnTo>
                  <a:lnTo>
                    <a:pt x="300" y="82"/>
                  </a:lnTo>
                  <a:lnTo>
                    <a:pt x="315" y="65"/>
                  </a:lnTo>
                  <a:lnTo>
                    <a:pt x="330" y="49"/>
                  </a:lnTo>
                  <a:lnTo>
                    <a:pt x="345" y="32"/>
                  </a:lnTo>
                  <a:lnTo>
                    <a:pt x="360" y="16"/>
                  </a:lnTo>
                  <a:lnTo>
                    <a:pt x="376" y="0"/>
                  </a:lnTo>
                  <a:lnTo>
                    <a:pt x="829" y="453"/>
                  </a:lnTo>
                  <a:lnTo>
                    <a:pt x="822" y="462"/>
                  </a:lnTo>
                  <a:lnTo>
                    <a:pt x="814" y="470"/>
                  </a:lnTo>
                  <a:lnTo>
                    <a:pt x="806" y="478"/>
                  </a:lnTo>
                  <a:lnTo>
                    <a:pt x="799" y="486"/>
                  </a:lnTo>
                  <a:lnTo>
                    <a:pt x="792" y="495"/>
                  </a:lnTo>
                  <a:lnTo>
                    <a:pt x="785" y="504"/>
                  </a:lnTo>
                  <a:lnTo>
                    <a:pt x="777" y="512"/>
                  </a:lnTo>
                  <a:lnTo>
                    <a:pt x="771" y="521"/>
                  </a:lnTo>
                  <a:lnTo>
                    <a:pt x="764" y="530"/>
                  </a:lnTo>
                  <a:lnTo>
                    <a:pt x="758" y="539"/>
                  </a:lnTo>
                  <a:lnTo>
                    <a:pt x="751" y="548"/>
                  </a:lnTo>
                  <a:lnTo>
                    <a:pt x="745" y="558"/>
                  </a:lnTo>
                  <a:lnTo>
                    <a:pt x="739" y="567"/>
                  </a:lnTo>
                  <a:lnTo>
                    <a:pt x="733" y="576"/>
                  </a:lnTo>
                  <a:lnTo>
                    <a:pt x="728" y="587"/>
                  </a:lnTo>
                  <a:lnTo>
                    <a:pt x="722" y="596"/>
                  </a:lnTo>
                  <a:lnTo>
                    <a:pt x="717" y="606"/>
                  </a:lnTo>
                  <a:lnTo>
                    <a:pt x="712" y="616"/>
                  </a:lnTo>
                  <a:lnTo>
                    <a:pt x="707" y="626"/>
                  </a:lnTo>
                  <a:lnTo>
                    <a:pt x="702" y="636"/>
                  </a:lnTo>
                  <a:lnTo>
                    <a:pt x="697" y="646"/>
                  </a:lnTo>
                  <a:lnTo>
                    <a:pt x="693" y="656"/>
                  </a:lnTo>
                  <a:lnTo>
                    <a:pt x="689" y="666"/>
                  </a:lnTo>
                  <a:lnTo>
                    <a:pt x="684" y="677"/>
                  </a:lnTo>
                  <a:lnTo>
                    <a:pt x="680" y="687"/>
                  </a:lnTo>
                  <a:lnTo>
                    <a:pt x="677" y="698"/>
                  </a:lnTo>
                  <a:lnTo>
                    <a:pt x="673" y="709"/>
                  </a:lnTo>
                  <a:lnTo>
                    <a:pt x="670" y="720"/>
                  </a:lnTo>
                  <a:lnTo>
                    <a:pt x="666" y="730"/>
                  </a:lnTo>
                  <a:lnTo>
                    <a:pt x="664" y="741"/>
                  </a:lnTo>
                  <a:lnTo>
                    <a:pt x="661" y="751"/>
                  </a:lnTo>
                  <a:lnTo>
                    <a:pt x="659" y="763"/>
                  </a:lnTo>
                  <a:lnTo>
                    <a:pt x="656" y="774"/>
                  </a:lnTo>
                  <a:lnTo>
                    <a:pt x="654" y="785"/>
                  </a:lnTo>
                  <a:lnTo>
                    <a:pt x="651" y="795"/>
                  </a:lnTo>
                  <a:lnTo>
                    <a:pt x="650" y="807"/>
                  </a:lnTo>
                  <a:lnTo>
                    <a:pt x="648" y="818"/>
                  </a:lnTo>
                  <a:lnTo>
                    <a:pt x="646" y="829"/>
                  </a:lnTo>
                  <a:lnTo>
                    <a:pt x="646" y="840"/>
                  </a:lnTo>
                  <a:lnTo>
                    <a:pt x="644" y="851"/>
                  </a:lnTo>
                  <a:lnTo>
                    <a:pt x="643" y="862"/>
                  </a:lnTo>
                  <a:lnTo>
                    <a:pt x="643" y="873"/>
                  </a:lnTo>
                  <a:lnTo>
                    <a:pt x="642" y="885"/>
                  </a:lnTo>
                  <a:lnTo>
                    <a:pt x="642" y="895"/>
                  </a:lnTo>
                  <a:lnTo>
                    <a:pt x="642" y="907"/>
                  </a:lnTo>
                  <a:lnTo>
                    <a:pt x="0" y="907"/>
                  </a:lnTo>
                </a:path>
              </a:pathLst>
            </a:custGeom>
            <a:solidFill>
              <a:schemeClr val="hlink"/>
            </a:solidFill>
            <a:ln>
              <a:noFill/>
            </a:ln>
            <a:effectLst>
              <a:prstShdw prst="shdw17" dist="17961" dir="2700000">
                <a:schemeClr val="hlink">
                  <a:gamma/>
                  <a:shade val="60000"/>
                  <a:invGamma/>
                </a:scheme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lIns="72000" tIns="72000" rIns="72000" bIns="72000" anchor="ctr"/>
            <a:lstStyle/>
            <a:p>
              <a:endParaRPr lang="en-US"/>
            </a:p>
          </p:txBody>
        </p:sp>
        <p:sp>
          <p:nvSpPr>
            <p:cNvPr id="1550347" name="Freeform 11"/>
            <p:cNvSpPr>
              <a:spLocks/>
            </p:cNvSpPr>
            <p:nvPr/>
          </p:nvSpPr>
          <p:spPr bwMode="auto">
            <a:xfrm>
              <a:off x="677" y="1377"/>
              <a:ext cx="940" cy="777"/>
            </a:xfrm>
            <a:custGeom>
              <a:avLst/>
              <a:gdLst>
                <a:gd name="T0" fmla="*/ 16 w 908"/>
                <a:gd name="T1" fmla="*/ 360 h 830"/>
                <a:gd name="T2" fmla="*/ 49 w 908"/>
                <a:gd name="T3" fmla="*/ 330 h 830"/>
                <a:gd name="T4" fmla="*/ 82 w 908"/>
                <a:gd name="T5" fmla="*/ 300 h 830"/>
                <a:gd name="T6" fmla="*/ 117 w 908"/>
                <a:gd name="T7" fmla="*/ 272 h 830"/>
                <a:gd name="T8" fmla="*/ 153 w 908"/>
                <a:gd name="T9" fmla="*/ 245 h 830"/>
                <a:gd name="T10" fmla="*/ 190 w 908"/>
                <a:gd name="T11" fmla="*/ 219 h 830"/>
                <a:gd name="T12" fmla="*/ 227 w 908"/>
                <a:gd name="T13" fmla="*/ 195 h 830"/>
                <a:gd name="T14" fmla="*/ 265 w 908"/>
                <a:gd name="T15" fmla="*/ 172 h 830"/>
                <a:gd name="T16" fmla="*/ 305 w 908"/>
                <a:gd name="T17" fmla="*/ 150 h 830"/>
                <a:gd name="T18" fmla="*/ 344 w 908"/>
                <a:gd name="T19" fmla="*/ 130 h 830"/>
                <a:gd name="T20" fmla="*/ 385 w 908"/>
                <a:gd name="T21" fmla="*/ 111 h 830"/>
                <a:gd name="T22" fmla="*/ 427 w 908"/>
                <a:gd name="T23" fmla="*/ 93 h 830"/>
                <a:gd name="T24" fmla="*/ 468 w 908"/>
                <a:gd name="T25" fmla="*/ 77 h 830"/>
                <a:gd name="T26" fmla="*/ 510 w 908"/>
                <a:gd name="T27" fmla="*/ 63 h 830"/>
                <a:gd name="T28" fmla="*/ 553 w 908"/>
                <a:gd name="T29" fmla="*/ 50 h 830"/>
                <a:gd name="T30" fmla="*/ 596 w 908"/>
                <a:gd name="T31" fmla="*/ 39 h 830"/>
                <a:gd name="T32" fmla="*/ 640 w 908"/>
                <a:gd name="T33" fmla="*/ 29 h 830"/>
                <a:gd name="T34" fmla="*/ 684 w 908"/>
                <a:gd name="T35" fmla="*/ 20 h 830"/>
                <a:gd name="T36" fmla="*/ 728 w 908"/>
                <a:gd name="T37" fmla="*/ 13 h 830"/>
                <a:gd name="T38" fmla="*/ 773 w 908"/>
                <a:gd name="T39" fmla="*/ 8 h 830"/>
                <a:gd name="T40" fmla="*/ 817 w 908"/>
                <a:gd name="T41" fmla="*/ 3 h 830"/>
                <a:gd name="T42" fmla="*/ 862 w 908"/>
                <a:gd name="T43" fmla="*/ 1 h 830"/>
                <a:gd name="T44" fmla="*/ 907 w 908"/>
                <a:gd name="T45" fmla="*/ 0 h 830"/>
                <a:gd name="T46" fmla="*/ 895 w 908"/>
                <a:gd name="T47" fmla="*/ 642 h 830"/>
                <a:gd name="T48" fmla="*/ 873 w 908"/>
                <a:gd name="T49" fmla="*/ 643 h 830"/>
                <a:gd name="T50" fmla="*/ 851 w 908"/>
                <a:gd name="T51" fmla="*/ 644 h 830"/>
                <a:gd name="T52" fmla="*/ 828 w 908"/>
                <a:gd name="T53" fmla="*/ 646 h 830"/>
                <a:gd name="T54" fmla="*/ 807 w 908"/>
                <a:gd name="T55" fmla="*/ 650 h 830"/>
                <a:gd name="T56" fmla="*/ 784 w 908"/>
                <a:gd name="T57" fmla="*/ 654 h 830"/>
                <a:gd name="T58" fmla="*/ 763 w 908"/>
                <a:gd name="T59" fmla="*/ 659 h 830"/>
                <a:gd name="T60" fmla="*/ 740 w 908"/>
                <a:gd name="T61" fmla="*/ 664 h 830"/>
                <a:gd name="T62" fmla="*/ 720 w 908"/>
                <a:gd name="T63" fmla="*/ 670 h 830"/>
                <a:gd name="T64" fmla="*/ 698 w 908"/>
                <a:gd name="T65" fmla="*/ 677 h 830"/>
                <a:gd name="T66" fmla="*/ 677 w 908"/>
                <a:gd name="T67" fmla="*/ 685 h 830"/>
                <a:gd name="T68" fmla="*/ 656 w 908"/>
                <a:gd name="T69" fmla="*/ 693 h 830"/>
                <a:gd name="T70" fmla="*/ 636 w 908"/>
                <a:gd name="T71" fmla="*/ 702 h 830"/>
                <a:gd name="T72" fmla="*/ 616 w 908"/>
                <a:gd name="T73" fmla="*/ 712 h 830"/>
                <a:gd name="T74" fmla="*/ 596 w 908"/>
                <a:gd name="T75" fmla="*/ 722 h 830"/>
                <a:gd name="T76" fmla="*/ 576 w 908"/>
                <a:gd name="T77" fmla="*/ 734 h 830"/>
                <a:gd name="T78" fmla="*/ 558 w 908"/>
                <a:gd name="T79" fmla="*/ 745 h 830"/>
                <a:gd name="T80" fmla="*/ 539 w 908"/>
                <a:gd name="T81" fmla="*/ 758 h 830"/>
                <a:gd name="T82" fmla="*/ 521 w 908"/>
                <a:gd name="T83" fmla="*/ 771 h 830"/>
                <a:gd name="T84" fmla="*/ 504 w 908"/>
                <a:gd name="T85" fmla="*/ 785 h 830"/>
                <a:gd name="T86" fmla="*/ 486 w 908"/>
                <a:gd name="T87" fmla="*/ 799 h 830"/>
                <a:gd name="T88" fmla="*/ 470 w 908"/>
                <a:gd name="T89" fmla="*/ 814 h 830"/>
                <a:gd name="T90" fmla="*/ 453 w 908"/>
                <a:gd name="T91" fmla="*/ 829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830">
                  <a:moveTo>
                    <a:pt x="0" y="376"/>
                  </a:moveTo>
                  <a:lnTo>
                    <a:pt x="16" y="360"/>
                  </a:lnTo>
                  <a:lnTo>
                    <a:pt x="32" y="345"/>
                  </a:lnTo>
                  <a:lnTo>
                    <a:pt x="49" y="330"/>
                  </a:lnTo>
                  <a:lnTo>
                    <a:pt x="65" y="315"/>
                  </a:lnTo>
                  <a:lnTo>
                    <a:pt x="82" y="300"/>
                  </a:lnTo>
                  <a:lnTo>
                    <a:pt x="100" y="286"/>
                  </a:lnTo>
                  <a:lnTo>
                    <a:pt x="117" y="272"/>
                  </a:lnTo>
                  <a:lnTo>
                    <a:pt x="135" y="258"/>
                  </a:lnTo>
                  <a:lnTo>
                    <a:pt x="153" y="245"/>
                  </a:lnTo>
                  <a:lnTo>
                    <a:pt x="171" y="232"/>
                  </a:lnTo>
                  <a:lnTo>
                    <a:pt x="190" y="219"/>
                  </a:lnTo>
                  <a:lnTo>
                    <a:pt x="208" y="207"/>
                  </a:lnTo>
                  <a:lnTo>
                    <a:pt x="227" y="195"/>
                  </a:lnTo>
                  <a:lnTo>
                    <a:pt x="246" y="183"/>
                  </a:lnTo>
                  <a:lnTo>
                    <a:pt x="265" y="172"/>
                  </a:lnTo>
                  <a:lnTo>
                    <a:pt x="285" y="161"/>
                  </a:lnTo>
                  <a:lnTo>
                    <a:pt x="305" y="150"/>
                  </a:lnTo>
                  <a:lnTo>
                    <a:pt x="324" y="140"/>
                  </a:lnTo>
                  <a:lnTo>
                    <a:pt x="344" y="130"/>
                  </a:lnTo>
                  <a:lnTo>
                    <a:pt x="365" y="121"/>
                  </a:lnTo>
                  <a:lnTo>
                    <a:pt x="385" y="111"/>
                  </a:lnTo>
                  <a:lnTo>
                    <a:pt x="406" y="102"/>
                  </a:lnTo>
                  <a:lnTo>
                    <a:pt x="427" y="93"/>
                  </a:lnTo>
                  <a:lnTo>
                    <a:pt x="447" y="85"/>
                  </a:lnTo>
                  <a:lnTo>
                    <a:pt x="468" y="77"/>
                  </a:lnTo>
                  <a:lnTo>
                    <a:pt x="489" y="70"/>
                  </a:lnTo>
                  <a:lnTo>
                    <a:pt x="510" y="63"/>
                  </a:lnTo>
                  <a:lnTo>
                    <a:pt x="532" y="57"/>
                  </a:lnTo>
                  <a:lnTo>
                    <a:pt x="553" y="50"/>
                  </a:lnTo>
                  <a:lnTo>
                    <a:pt x="575" y="44"/>
                  </a:lnTo>
                  <a:lnTo>
                    <a:pt x="596" y="39"/>
                  </a:lnTo>
                  <a:lnTo>
                    <a:pt x="618" y="33"/>
                  </a:lnTo>
                  <a:lnTo>
                    <a:pt x="640" y="29"/>
                  </a:lnTo>
                  <a:lnTo>
                    <a:pt x="662" y="23"/>
                  </a:lnTo>
                  <a:lnTo>
                    <a:pt x="684" y="20"/>
                  </a:lnTo>
                  <a:lnTo>
                    <a:pt x="706" y="16"/>
                  </a:lnTo>
                  <a:lnTo>
                    <a:pt x="728" y="13"/>
                  </a:lnTo>
                  <a:lnTo>
                    <a:pt x="751" y="10"/>
                  </a:lnTo>
                  <a:lnTo>
                    <a:pt x="773" y="8"/>
                  </a:lnTo>
                  <a:lnTo>
                    <a:pt x="795" y="5"/>
                  </a:lnTo>
                  <a:lnTo>
                    <a:pt x="817" y="3"/>
                  </a:lnTo>
                  <a:lnTo>
                    <a:pt x="840" y="2"/>
                  </a:lnTo>
                  <a:lnTo>
                    <a:pt x="862" y="1"/>
                  </a:lnTo>
                  <a:lnTo>
                    <a:pt x="884" y="0"/>
                  </a:lnTo>
                  <a:lnTo>
                    <a:pt x="907" y="0"/>
                  </a:lnTo>
                  <a:lnTo>
                    <a:pt x="907" y="642"/>
                  </a:lnTo>
                  <a:lnTo>
                    <a:pt x="895" y="642"/>
                  </a:lnTo>
                  <a:lnTo>
                    <a:pt x="884" y="642"/>
                  </a:lnTo>
                  <a:lnTo>
                    <a:pt x="873" y="643"/>
                  </a:lnTo>
                  <a:lnTo>
                    <a:pt x="862" y="644"/>
                  </a:lnTo>
                  <a:lnTo>
                    <a:pt x="851" y="644"/>
                  </a:lnTo>
                  <a:lnTo>
                    <a:pt x="840" y="646"/>
                  </a:lnTo>
                  <a:lnTo>
                    <a:pt x="828" y="646"/>
                  </a:lnTo>
                  <a:lnTo>
                    <a:pt x="818" y="648"/>
                  </a:lnTo>
                  <a:lnTo>
                    <a:pt x="807" y="650"/>
                  </a:lnTo>
                  <a:lnTo>
                    <a:pt x="795" y="651"/>
                  </a:lnTo>
                  <a:lnTo>
                    <a:pt x="784" y="654"/>
                  </a:lnTo>
                  <a:lnTo>
                    <a:pt x="774" y="656"/>
                  </a:lnTo>
                  <a:lnTo>
                    <a:pt x="763" y="659"/>
                  </a:lnTo>
                  <a:lnTo>
                    <a:pt x="751" y="661"/>
                  </a:lnTo>
                  <a:lnTo>
                    <a:pt x="740" y="664"/>
                  </a:lnTo>
                  <a:lnTo>
                    <a:pt x="730" y="667"/>
                  </a:lnTo>
                  <a:lnTo>
                    <a:pt x="720" y="670"/>
                  </a:lnTo>
                  <a:lnTo>
                    <a:pt x="709" y="673"/>
                  </a:lnTo>
                  <a:lnTo>
                    <a:pt x="698" y="677"/>
                  </a:lnTo>
                  <a:lnTo>
                    <a:pt x="687" y="680"/>
                  </a:lnTo>
                  <a:lnTo>
                    <a:pt x="677" y="685"/>
                  </a:lnTo>
                  <a:lnTo>
                    <a:pt x="666" y="689"/>
                  </a:lnTo>
                  <a:lnTo>
                    <a:pt x="656" y="693"/>
                  </a:lnTo>
                  <a:lnTo>
                    <a:pt x="646" y="698"/>
                  </a:lnTo>
                  <a:lnTo>
                    <a:pt x="636" y="702"/>
                  </a:lnTo>
                  <a:lnTo>
                    <a:pt x="626" y="707"/>
                  </a:lnTo>
                  <a:lnTo>
                    <a:pt x="616" y="712"/>
                  </a:lnTo>
                  <a:lnTo>
                    <a:pt x="606" y="717"/>
                  </a:lnTo>
                  <a:lnTo>
                    <a:pt x="596" y="722"/>
                  </a:lnTo>
                  <a:lnTo>
                    <a:pt x="586" y="728"/>
                  </a:lnTo>
                  <a:lnTo>
                    <a:pt x="576" y="734"/>
                  </a:lnTo>
                  <a:lnTo>
                    <a:pt x="567" y="739"/>
                  </a:lnTo>
                  <a:lnTo>
                    <a:pt x="558" y="745"/>
                  </a:lnTo>
                  <a:lnTo>
                    <a:pt x="548" y="752"/>
                  </a:lnTo>
                  <a:lnTo>
                    <a:pt x="539" y="758"/>
                  </a:lnTo>
                  <a:lnTo>
                    <a:pt x="530" y="764"/>
                  </a:lnTo>
                  <a:lnTo>
                    <a:pt x="521" y="771"/>
                  </a:lnTo>
                  <a:lnTo>
                    <a:pt x="512" y="777"/>
                  </a:lnTo>
                  <a:lnTo>
                    <a:pt x="504" y="785"/>
                  </a:lnTo>
                  <a:lnTo>
                    <a:pt x="495" y="792"/>
                  </a:lnTo>
                  <a:lnTo>
                    <a:pt x="486" y="799"/>
                  </a:lnTo>
                  <a:lnTo>
                    <a:pt x="478" y="806"/>
                  </a:lnTo>
                  <a:lnTo>
                    <a:pt x="470" y="814"/>
                  </a:lnTo>
                  <a:lnTo>
                    <a:pt x="462" y="822"/>
                  </a:lnTo>
                  <a:lnTo>
                    <a:pt x="453" y="829"/>
                  </a:lnTo>
                  <a:lnTo>
                    <a:pt x="0" y="376"/>
                  </a:lnTo>
                </a:path>
              </a:pathLst>
            </a:custGeom>
            <a:solidFill>
              <a:srgbClr val="FF0000"/>
            </a:solidFill>
            <a:ln>
              <a:noFill/>
            </a:ln>
            <a:effectLst>
              <a:prstShdw prst="shdw17" dist="17961" dir="2700000">
                <a:srgbClr val="FF0000">
                  <a:gamma/>
                  <a:shade val="60000"/>
                  <a:invGamma/>
                </a:srgbClr>
              </a:prstShdw>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Lst>
          </p:spPr>
          <p:txBody>
            <a:bodyPr lIns="72000" tIns="72000" rIns="72000" bIns="72000" anchor="ctr"/>
            <a:lstStyle/>
            <a:p>
              <a:endParaRPr lang="en-US"/>
            </a:p>
          </p:txBody>
        </p:sp>
        <p:sp>
          <p:nvSpPr>
            <p:cNvPr id="1550348" name="Text Box 12"/>
            <p:cNvSpPr txBox="1">
              <a:spLocks noChangeArrowheads="1"/>
            </p:cNvSpPr>
            <p:nvPr/>
          </p:nvSpPr>
          <p:spPr bwMode="auto">
            <a:xfrm>
              <a:off x="1641" y="1591"/>
              <a:ext cx="68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a:t>Pre-</a:t>
              </a:r>
              <a:br>
                <a:rPr lang="en-US" altLang="en-US" sz="1500" b="1"/>
              </a:br>
              <a:r>
                <a:rPr lang="en-US" altLang="en-US" sz="1500" b="1"/>
                <a:t>Shipment</a:t>
              </a:r>
            </a:p>
          </p:txBody>
        </p:sp>
        <p:sp>
          <p:nvSpPr>
            <p:cNvPr id="1550349" name="Text Box 13"/>
            <p:cNvSpPr txBox="1">
              <a:spLocks noChangeArrowheads="1"/>
            </p:cNvSpPr>
            <p:nvPr/>
          </p:nvSpPr>
          <p:spPr bwMode="auto">
            <a:xfrm>
              <a:off x="889" y="1601"/>
              <a:ext cx="70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dirty="0">
                  <a:solidFill>
                    <a:schemeClr val="bg1"/>
                  </a:solidFill>
                </a:rPr>
                <a:t>Export </a:t>
              </a:r>
              <a:br>
                <a:rPr lang="en-US" altLang="en-US" sz="1500" b="1" dirty="0">
                  <a:solidFill>
                    <a:schemeClr val="bg1"/>
                  </a:solidFill>
                </a:rPr>
              </a:br>
              <a:r>
                <a:rPr lang="en-US" altLang="en-US" sz="1500" b="1" dirty="0">
                  <a:solidFill>
                    <a:schemeClr val="bg1"/>
                  </a:solidFill>
                </a:rPr>
                <a:t>Marketing</a:t>
              </a:r>
            </a:p>
          </p:txBody>
        </p:sp>
        <p:sp>
          <p:nvSpPr>
            <p:cNvPr id="1550350" name="Text Box 14"/>
            <p:cNvSpPr txBox="1">
              <a:spLocks noChangeArrowheads="1"/>
            </p:cNvSpPr>
            <p:nvPr/>
          </p:nvSpPr>
          <p:spPr bwMode="auto">
            <a:xfrm>
              <a:off x="304" y="2076"/>
              <a:ext cx="76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a:t>Export </a:t>
              </a:r>
              <a:br>
                <a:rPr lang="en-US" altLang="en-US" sz="1500" b="1"/>
              </a:br>
              <a:r>
                <a:rPr lang="en-US" altLang="en-US" sz="1500" b="1"/>
                <a:t>Production</a:t>
              </a:r>
            </a:p>
          </p:txBody>
        </p:sp>
        <p:sp>
          <p:nvSpPr>
            <p:cNvPr id="1550351" name="Text Box 15"/>
            <p:cNvSpPr txBox="1">
              <a:spLocks noChangeArrowheads="1"/>
            </p:cNvSpPr>
            <p:nvPr/>
          </p:nvSpPr>
          <p:spPr bwMode="auto">
            <a:xfrm>
              <a:off x="329" y="2655"/>
              <a:ext cx="801"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300" b="1">
                  <a:solidFill>
                    <a:schemeClr val="bg1"/>
                  </a:solidFill>
                </a:rPr>
                <a:t>Export </a:t>
              </a:r>
              <a:br>
                <a:rPr lang="en-US" altLang="en-US" sz="1300" b="1">
                  <a:solidFill>
                    <a:schemeClr val="bg1"/>
                  </a:solidFill>
                </a:rPr>
              </a:br>
              <a:r>
                <a:rPr lang="en-US" altLang="en-US" sz="1300" b="1">
                  <a:solidFill>
                    <a:schemeClr val="bg1"/>
                  </a:solidFill>
                </a:rPr>
                <a:t>Product</a:t>
              </a:r>
              <a:br>
                <a:rPr lang="en-US" altLang="en-US" sz="1300" b="1">
                  <a:solidFill>
                    <a:schemeClr val="bg1"/>
                  </a:solidFill>
                </a:rPr>
              </a:br>
              <a:r>
                <a:rPr lang="en-US" altLang="en-US" sz="1300" b="1">
                  <a:solidFill>
                    <a:schemeClr val="bg1"/>
                  </a:solidFill>
                </a:rPr>
                <a:t>Development</a:t>
              </a:r>
            </a:p>
          </p:txBody>
        </p:sp>
        <p:sp>
          <p:nvSpPr>
            <p:cNvPr id="1550352" name="Text Box 16"/>
            <p:cNvSpPr txBox="1">
              <a:spLocks noChangeArrowheads="1"/>
            </p:cNvSpPr>
            <p:nvPr/>
          </p:nvSpPr>
          <p:spPr bwMode="auto">
            <a:xfrm>
              <a:off x="940" y="3271"/>
              <a:ext cx="5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a:solidFill>
                    <a:schemeClr val="bg1"/>
                  </a:solidFill>
                </a:rPr>
                <a:t>Import </a:t>
              </a:r>
              <a:br>
                <a:rPr lang="en-US" altLang="en-US" sz="1500" b="1">
                  <a:solidFill>
                    <a:schemeClr val="bg1"/>
                  </a:solidFill>
                </a:rPr>
              </a:br>
              <a:r>
                <a:rPr lang="en-US" altLang="en-US" sz="1500" b="1">
                  <a:solidFill>
                    <a:schemeClr val="bg1"/>
                  </a:solidFill>
                </a:rPr>
                <a:t>Finance</a:t>
              </a:r>
            </a:p>
          </p:txBody>
        </p:sp>
        <p:sp>
          <p:nvSpPr>
            <p:cNvPr id="1550353" name="Text Box 17"/>
            <p:cNvSpPr txBox="1">
              <a:spLocks noChangeArrowheads="1"/>
            </p:cNvSpPr>
            <p:nvPr/>
          </p:nvSpPr>
          <p:spPr bwMode="auto">
            <a:xfrm>
              <a:off x="1661" y="3256"/>
              <a:ext cx="68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a:solidFill>
                    <a:schemeClr val="bg1"/>
                  </a:solidFill>
                </a:rPr>
                <a:t>Advisory </a:t>
              </a:r>
              <a:br>
                <a:rPr lang="en-US" altLang="en-US" sz="1500" b="1">
                  <a:solidFill>
                    <a:schemeClr val="bg1"/>
                  </a:solidFill>
                </a:rPr>
              </a:br>
              <a:r>
                <a:rPr lang="en-US" altLang="en-US" sz="1500" b="1">
                  <a:solidFill>
                    <a:schemeClr val="bg1"/>
                  </a:solidFill>
                </a:rPr>
                <a:t>Services</a:t>
              </a:r>
            </a:p>
          </p:txBody>
        </p:sp>
        <p:sp>
          <p:nvSpPr>
            <p:cNvPr id="1550354" name="Text Box 18"/>
            <p:cNvSpPr txBox="1">
              <a:spLocks noChangeArrowheads="1"/>
            </p:cNvSpPr>
            <p:nvPr/>
          </p:nvSpPr>
          <p:spPr bwMode="auto">
            <a:xfrm>
              <a:off x="2155" y="2785"/>
              <a:ext cx="8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a:solidFill>
                    <a:schemeClr val="bg1"/>
                  </a:solidFill>
                </a:rPr>
                <a:t>Investment </a:t>
              </a:r>
              <a:br>
                <a:rPr lang="en-US" altLang="en-US" sz="1500" b="1">
                  <a:solidFill>
                    <a:schemeClr val="bg1"/>
                  </a:solidFill>
                </a:rPr>
              </a:br>
              <a:r>
                <a:rPr lang="en-US" altLang="en-US" sz="1500" b="1">
                  <a:solidFill>
                    <a:schemeClr val="bg1"/>
                  </a:solidFill>
                </a:rPr>
                <a:t>Abroad</a:t>
              </a:r>
            </a:p>
          </p:txBody>
        </p:sp>
        <p:sp>
          <p:nvSpPr>
            <p:cNvPr id="1550355" name="Text Box 19"/>
            <p:cNvSpPr txBox="1">
              <a:spLocks noChangeArrowheads="1"/>
            </p:cNvSpPr>
            <p:nvPr/>
          </p:nvSpPr>
          <p:spPr bwMode="auto">
            <a:xfrm>
              <a:off x="2200" y="2091"/>
              <a:ext cx="68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500" b="1">
                  <a:solidFill>
                    <a:schemeClr val="bg1"/>
                  </a:solidFill>
                </a:rPr>
                <a:t>Post-</a:t>
              </a:r>
              <a:br>
                <a:rPr lang="en-US" altLang="en-US" sz="1500" b="1">
                  <a:solidFill>
                    <a:schemeClr val="bg1"/>
                  </a:solidFill>
                </a:rPr>
              </a:br>
              <a:r>
                <a:rPr lang="en-US" altLang="en-US" sz="1500" b="1">
                  <a:solidFill>
                    <a:schemeClr val="bg1"/>
                  </a:solidFill>
                </a:rPr>
                <a:t>Shipment</a:t>
              </a:r>
            </a:p>
          </p:txBody>
        </p:sp>
        <p:pic>
          <p:nvPicPr>
            <p:cNvPr id="1550356"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2956" t="22443" r="9889" b="69609"/>
            <a:stretch>
              <a:fillRect/>
            </a:stretch>
          </p:blipFill>
          <p:spPr bwMode="auto">
            <a:xfrm>
              <a:off x="1264" y="2264"/>
              <a:ext cx="693" cy="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50357" name="AutoShape 21"/>
          <p:cNvSpPr>
            <a:spLocks noChangeArrowheads="1"/>
          </p:cNvSpPr>
          <p:nvPr/>
        </p:nvSpPr>
        <p:spPr bwMode="blackWhite">
          <a:xfrm>
            <a:off x="1691993" y="1366838"/>
            <a:ext cx="4498731" cy="566737"/>
          </a:xfrm>
          <a:prstGeom prst="bevel">
            <a:avLst>
              <a:gd name="adj" fmla="val 12500"/>
            </a:avLst>
          </a:prstGeom>
          <a:solidFill>
            <a:srgbClr val="0033CC"/>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45720" rIns="45720" anchor="ctr"/>
          <a:lstStyle/>
          <a:p>
            <a:pPr algn="ctr"/>
            <a:r>
              <a:rPr kumimoji="1" lang="en-US" altLang="en-US" sz="1800" b="1" dirty="0">
                <a:solidFill>
                  <a:schemeClr val="bg1"/>
                </a:solidFill>
                <a:ea typeface="??"/>
                <a:cs typeface="??"/>
              </a:rPr>
              <a:t>At All Stages of Export Business Cycle</a:t>
            </a:r>
            <a:endParaRPr kumimoji="1" lang="en-US" altLang="ko-KR" sz="1800" b="1" dirty="0">
              <a:solidFill>
                <a:schemeClr val="bg1"/>
              </a:solidFill>
              <a:ea typeface="??"/>
              <a:cs typeface="??"/>
            </a:endParaRPr>
          </a:p>
        </p:txBody>
      </p:sp>
      <p:sp>
        <p:nvSpPr>
          <p:cNvPr id="1550358" name="Rectangle 22"/>
          <p:cNvSpPr>
            <a:spLocks noChangeArrowheads="1"/>
          </p:cNvSpPr>
          <p:nvPr/>
        </p:nvSpPr>
        <p:spPr bwMode="auto">
          <a:xfrm>
            <a:off x="1696588" y="1379538"/>
            <a:ext cx="4475285" cy="488315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0373" name="Rectangle 37"/>
          <p:cNvSpPr>
            <a:spLocks noChangeArrowheads="1"/>
          </p:cNvSpPr>
          <p:nvPr/>
        </p:nvSpPr>
        <p:spPr bwMode="auto">
          <a:xfrm>
            <a:off x="8143143" y="972623"/>
            <a:ext cx="911469" cy="184666"/>
          </a:xfrm>
          <a:prstGeom prst="rect">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r>
              <a:rPr kumimoji="1" lang="en-US" altLang="en-US" sz="1200" b="1">
                <a:solidFill>
                  <a:srgbClr val="000099"/>
                </a:solidFill>
                <a:latin typeface="Arial" pitchFamily="34" charset="0"/>
              </a:rPr>
              <a:t>EXIM BANK</a:t>
            </a:r>
          </a:p>
        </p:txBody>
      </p:sp>
    </p:spTree>
    <p:extLst>
      <p:ext uri="{BB962C8B-B14F-4D97-AF65-F5344CB8AC3E}">
        <p14:creationId xmlns:p14="http://schemas.microsoft.com/office/powerpoint/2010/main" val="954358362"/>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000" dirty="0" smtClean="0"/>
              <a:t>      Thank you !</a:t>
            </a:r>
            <a:endParaRPr lang="en-US" sz="6000" dirty="0"/>
          </a:p>
        </p:txBody>
      </p:sp>
      <p:pic>
        <p:nvPicPr>
          <p:cNvPr id="25604" name="Picture 4"/>
          <p:cNvPicPr>
            <a:picLocks noGrp="1" noChangeAspect="1" noChangeArrowheads="1"/>
          </p:cNvPicPr>
          <p:nvPr>
            <p:ph idx="1"/>
          </p:nvPr>
        </p:nvPicPr>
        <p:blipFill>
          <a:blip r:embed="rId2"/>
          <a:srcRect/>
          <a:stretch>
            <a:fillRect/>
          </a:stretch>
        </p:blipFill>
        <p:spPr bwMode="auto">
          <a:xfrm>
            <a:off x="0" y="1219200"/>
            <a:ext cx="9144000" cy="5638800"/>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Text Box 2"/>
          <p:cNvSpPr txBox="1">
            <a:spLocks noChangeArrowheads="1"/>
          </p:cNvSpPr>
          <p:nvPr/>
        </p:nvSpPr>
        <p:spPr bwMode="auto">
          <a:xfrm>
            <a:off x="232997" y="230188"/>
            <a:ext cx="7896957" cy="747712"/>
          </a:xfrm>
          <a:prstGeom prst="rect">
            <a:avLst/>
          </a:prstGeom>
          <a:noFill/>
          <a:ln w="12700">
            <a:noFill/>
            <a:miter lim="800000"/>
            <a:headEnd/>
            <a:tailEnd/>
          </a:ln>
          <a:effectLst/>
        </p:spPr>
        <p:txBody>
          <a:bodyPr lIns="0" tIns="0" rIns="0" bIns="0" anchor="b"/>
          <a:lstStyle/>
          <a:p>
            <a:pPr algn="l">
              <a:lnSpc>
                <a:spcPct val="90000"/>
              </a:lnSpc>
              <a:defRPr/>
            </a:pPr>
            <a:r>
              <a:rPr lang="en-GB" sz="3600" b="1" i="0" dirty="0">
                <a:effectLst>
                  <a:outerShdw blurRad="38100" dist="38100" dir="2700000" algn="tl">
                    <a:srgbClr val="C0C0C0"/>
                  </a:outerShdw>
                </a:effectLst>
                <a:latin typeface="Arial" pitchFamily="34" charset="0"/>
                <a:cs typeface="+mn-cs"/>
              </a:rPr>
              <a:t>Lines of Credit </a:t>
            </a:r>
            <a:r>
              <a:rPr lang="en-GB" sz="3600" b="1" i="0" dirty="0">
                <a:effectLst>
                  <a:outerShdw blurRad="38100" dist="38100" dir="2700000" algn="tl">
                    <a:srgbClr val="C0C0C0"/>
                  </a:outerShdw>
                </a:effectLst>
                <a:latin typeface="Calibri" pitchFamily="34" charset="0"/>
                <a:cs typeface="+mn-cs"/>
              </a:rPr>
              <a:t>Programme</a:t>
            </a:r>
          </a:p>
        </p:txBody>
      </p:sp>
      <p:sp>
        <p:nvSpPr>
          <p:cNvPr id="20483" name="Text Box 3"/>
          <p:cNvSpPr txBox="1">
            <a:spLocks noChangeArrowheads="1"/>
          </p:cNvSpPr>
          <p:nvPr/>
        </p:nvSpPr>
        <p:spPr bwMode="auto">
          <a:xfrm>
            <a:off x="2677258" y="1271589"/>
            <a:ext cx="3182815" cy="430887"/>
          </a:xfrm>
          <a:prstGeom prst="rect">
            <a:avLst/>
          </a:prstGeom>
          <a:solidFill>
            <a:srgbClr val="FFCC99">
              <a:alpha val="50195"/>
            </a:srgbClr>
          </a:solidFill>
          <a:ln w="38100">
            <a:solidFill>
              <a:schemeClr val="accent1"/>
            </a:solidFill>
            <a:miter lim="800000"/>
            <a:headEnd/>
            <a:tailEnd/>
          </a:ln>
        </p:spPr>
        <p:txBody>
          <a:bodyPr>
            <a:spAutoFit/>
          </a:bodyPr>
          <a:lstStyle/>
          <a:p>
            <a:pPr>
              <a:spcBef>
                <a:spcPct val="50000"/>
              </a:spcBef>
            </a:pPr>
            <a:r>
              <a:rPr lang="en-US" sz="2200" b="1" i="0">
                <a:latin typeface="Arial" pitchFamily="34" charset="0"/>
              </a:rPr>
              <a:t>Lines of Credit (LOCs)</a:t>
            </a:r>
          </a:p>
        </p:txBody>
      </p:sp>
      <p:sp>
        <p:nvSpPr>
          <p:cNvPr id="20484" name="Line 4"/>
          <p:cNvSpPr>
            <a:spLocks noChangeShapeType="1"/>
          </p:cNvSpPr>
          <p:nvPr/>
        </p:nvSpPr>
        <p:spPr bwMode="auto">
          <a:xfrm flipV="1">
            <a:off x="1872762" y="1911350"/>
            <a:ext cx="5032131" cy="0"/>
          </a:xfrm>
          <a:prstGeom prst="line">
            <a:avLst/>
          </a:prstGeom>
          <a:noFill/>
          <a:ln w="38100">
            <a:solidFill>
              <a:srgbClr val="000080"/>
            </a:solidFill>
            <a:round/>
            <a:headEnd/>
            <a:tailEnd/>
          </a:ln>
        </p:spPr>
        <p:txBody>
          <a:bodyPr/>
          <a:lstStyle/>
          <a:p>
            <a:endParaRPr lang="en-US"/>
          </a:p>
        </p:txBody>
      </p:sp>
      <p:sp>
        <p:nvSpPr>
          <p:cNvPr id="20485" name="Line 5"/>
          <p:cNvSpPr>
            <a:spLocks noChangeShapeType="1"/>
          </p:cNvSpPr>
          <p:nvPr/>
        </p:nvSpPr>
        <p:spPr bwMode="auto">
          <a:xfrm>
            <a:off x="1872762" y="1897064"/>
            <a:ext cx="0" cy="257175"/>
          </a:xfrm>
          <a:prstGeom prst="line">
            <a:avLst/>
          </a:prstGeom>
          <a:noFill/>
          <a:ln w="38100">
            <a:solidFill>
              <a:srgbClr val="000080"/>
            </a:solidFill>
            <a:round/>
            <a:headEnd/>
            <a:tailEnd type="arrow" w="sm" len="sm"/>
          </a:ln>
        </p:spPr>
        <p:txBody>
          <a:bodyPr/>
          <a:lstStyle/>
          <a:p>
            <a:endParaRPr lang="en-US"/>
          </a:p>
        </p:txBody>
      </p:sp>
      <p:sp>
        <p:nvSpPr>
          <p:cNvPr id="20486" name="Text Box 6"/>
          <p:cNvSpPr txBox="1">
            <a:spLocks noChangeArrowheads="1"/>
          </p:cNvSpPr>
          <p:nvPr/>
        </p:nvSpPr>
        <p:spPr bwMode="auto">
          <a:xfrm>
            <a:off x="338504" y="2168525"/>
            <a:ext cx="3773365" cy="923330"/>
          </a:xfrm>
          <a:prstGeom prst="rect">
            <a:avLst/>
          </a:prstGeom>
          <a:solidFill>
            <a:srgbClr val="FFCC00">
              <a:alpha val="50195"/>
            </a:srgbClr>
          </a:solidFill>
          <a:ln w="38100">
            <a:solidFill>
              <a:srgbClr val="FF0000"/>
            </a:solidFill>
            <a:miter lim="800000"/>
            <a:headEnd/>
            <a:tailEnd/>
          </a:ln>
        </p:spPr>
        <p:txBody>
          <a:bodyPr>
            <a:spAutoFit/>
          </a:bodyPr>
          <a:lstStyle/>
          <a:p>
            <a:pPr algn="just">
              <a:spcBef>
                <a:spcPct val="50000"/>
              </a:spcBef>
            </a:pPr>
            <a:r>
              <a:rPr lang="en-US" b="1" i="0" dirty="0">
                <a:latin typeface="Arial" pitchFamily="34" charset="0"/>
              </a:rPr>
              <a:t>Exim’s own LOCs to </a:t>
            </a:r>
            <a:r>
              <a:rPr lang="en-US" b="1" i="0" dirty="0" smtClean="0">
                <a:latin typeface="Arial" pitchFamily="34" charset="0"/>
              </a:rPr>
              <a:t>developing </a:t>
            </a:r>
            <a:r>
              <a:rPr lang="en-US" b="1" i="0" dirty="0">
                <a:latin typeface="Arial" pitchFamily="34" charset="0"/>
              </a:rPr>
              <a:t>countries and regional </a:t>
            </a:r>
            <a:r>
              <a:rPr lang="en-US" b="1" i="0" dirty="0" smtClean="0">
                <a:latin typeface="Arial" pitchFamily="34" charset="0"/>
              </a:rPr>
              <a:t>development  banks</a:t>
            </a:r>
            <a:endParaRPr lang="en-US" b="1" i="0" dirty="0">
              <a:latin typeface="Arial" pitchFamily="34" charset="0"/>
            </a:endParaRPr>
          </a:p>
        </p:txBody>
      </p:sp>
      <p:sp>
        <p:nvSpPr>
          <p:cNvPr id="20487" name="Line 7"/>
          <p:cNvSpPr>
            <a:spLocks noChangeShapeType="1"/>
          </p:cNvSpPr>
          <p:nvPr/>
        </p:nvSpPr>
        <p:spPr bwMode="auto">
          <a:xfrm>
            <a:off x="4273062" y="1751014"/>
            <a:ext cx="0" cy="160337"/>
          </a:xfrm>
          <a:prstGeom prst="line">
            <a:avLst/>
          </a:prstGeom>
          <a:noFill/>
          <a:ln w="38100">
            <a:solidFill>
              <a:srgbClr val="000080"/>
            </a:solidFill>
            <a:round/>
            <a:headEnd/>
            <a:tailEnd type="none" w="sm" len="sm"/>
          </a:ln>
        </p:spPr>
        <p:txBody>
          <a:bodyPr/>
          <a:lstStyle/>
          <a:p>
            <a:endParaRPr lang="en-US"/>
          </a:p>
        </p:txBody>
      </p:sp>
      <p:sp>
        <p:nvSpPr>
          <p:cNvPr id="20488" name="Line 8"/>
          <p:cNvSpPr>
            <a:spLocks noChangeShapeType="1"/>
          </p:cNvSpPr>
          <p:nvPr/>
        </p:nvSpPr>
        <p:spPr bwMode="auto">
          <a:xfrm>
            <a:off x="6884377" y="1898650"/>
            <a:ext cx="0" cy="257175"/>
          </a:xfrm>
          <a:prstGeom prst="line">
            <a:avLst/>
          </a:prstGeom>
          <a:noFill/>
          <a:ln w="38100">
            <a:solidFill>
              <a:srgbClr val="000080"/>
            </a:solidFill>
            <a:round/>
            <a:headEnd/>
            <a:tailEnd type="arrow" w="sm" len="sm"/>
          </a:ln>
        </p:spPr>
        <p:txBody>
          <a:bodyPr/>
          <a:lstStyle/>
          <a:p>
            <a:endParaRPr lang="en-US"/>
          </a:p>
        </p:txBody>
      </p:sp>
      <p:sp>
        <p:nvSpPr>
          <p:cNvPr id="20489" name="Text Box 9"/>
          <p:cNvSpPr txBox="1">
            <a:spLocks noChangeArrowheads="1"/>
          </p:cNvSpPr>
          <p:nvPr/>
        </p:nvSpPr>
        <p:spPr bwMode="auto">
          <a:xfrm>
            <a:off x="4413739" y="2168525"/>
            <a:ext cx="4422531" cy="2308324"/>
          </a:xfrm>
          <a:prstGeom prst="rect">
            <a:avLst/>
          </a:prstGeom>
          <a:solidFill>
            <a:srgbClr val="FFCC00">
              <a:alpha val="50195"/>
            </a:srgbClr>
          </a:solidFill>
          <a:ln w="38100">
            <a:solidFill>
              <a:srgbClr val="FF0000"/>
            </a:solidFill>
            <a:miter lim="800000"/>
            <a:headEnd/>
            <a:tailEnd/>
          </a:ln>
        </p:spPr>
        <p:txBody>
          <a:bodyPr>
            <a:spAutoFit/>
          </a:bodyPr>
          <a:lstStyle/>
          <a:p>
            <a:pPr algn="just">
              <a:spcBef>
                <a:spcPct val="50000"/>
              </a:spcBef>
            </a:pPr>
            <a:r>
              <a:rPr lang="en-US" b="1" i="0" dirty="0">
                <a:latin typeface="Arial" pitchFamily="34" charset="0"/>
              </a:rPr>
              <a:t>At behest of GOI, concessional LOCs to developing countries in Asia/ Africa/ Latin America with a long-term perspective.  While Exim raises the resources and funds disbursement, GOI </a:t>
            </a:r>
            <a:r>
              <a:rPr lang="en-US" b="1" i="0" dirty="0" smtClean="0">
                <a:latin typeface="Arial" pitchFamily="34" charset="0"/>
              </a:rPr>
              <a:t>provides guarantee </a:t>
            </a:r>
            <a:r>
              <a:rPr lang="en-US" b="1" i="0" dirty="0">
                <a:latin typeface="Arial" pitchFamily="34" charset="0"/>
              </a:rPr>
              <a:t>and </a:t>
            </a:r>
            <a:r>
              <a:rPr lang="en-US" b="1" i="0" dirty="0" smtClean="0">
                <a:latin typeface="Arial" pitchFamily="34" charset="0"/>
              </a:rPr>
              <a:t>interest </a:t>
            </a:r>
            <a:r>
              <a:rPr lang="en-US" b="1" i="0" dirty="0" err="1">
                <a:latin typeface="Arial" pitchFamily="34" charset="0"/>
              </a:rPr>
              <a:t>equalisation</a:t>
            </a:r>
            <a:r>
              <a:rPr lang="en-US" b="1" i="0" dirty="0">
                <a:latin typeface="Arial" pitchFamily="34" charset="0"/>
              </a:rPr>
              <a:t> support under </a:t>
            </a:r>
            <a:r>
              <a:rPr lang="en-US" b="1" i="0" dirty="0" smtClean="0">
                <a:latin typeface="Arial" pitchFamily="34" charset="0"/>
              </a:rPr>
              <a:t>IDEAS Scheme</a:t>
            </a:r>
            <a:endParaRPr lang="en-US" b="1" i="0" dirty="0">
              <a:latin typeface="Arial" pitchFamily="34" charset="0"/>
            </a:endParaRPr>
          </a:p>
        </p:txBody>
      </p:sp>
      <p:sp>
        <p:nvSpPr>
          <p:cNvPr id="20490" name="Text Box 10"/>
          <p:cNvSpPr txBox="1">
            <a:spLocks noChangeArrowheads="1"/>
          </p:cNvSpPr>
          <p:nvPr/>
        </p:nvSpPr>
        <p:spPr bwMode="auto">
          <a:xfrm>
            <a:off x="386862" y="4522788"/>
            <a:ext cx="8449408" cy="1952842"/>
          </a:xfrm>
          <a:prstGeom prst="rect">
            <a:avLst/>
          </a:prstGeom>
          <a:solidFill>
            <a:srgbClr val="FFFFFF">
              <a:alpha val="50195"/>
            </a:srgbClr>
          </a:solidFill>
          <a:ln w="38100">
            <a:solidFill>
              <a:srgbClr val="333399"/>
            </a:solidFill>
            <a:miter lim="800000"/>
            <a:headEnd/>
            <a:tailEnd/>
          </a:ln>
        </p:spPr>
        <p:txBody>
          <a:bodyPr>
            <a:spAutoFit/>
          </a:bodyPr>
          <a:lstStyle/>
          <a:p>
            <a:pPr algn="l">
              <a:lnSpc>
                <a:spcPct val="120000"/>
              </a:lnSpc>
              <a:spcBef>
                <a:spcPct val="50000"/>
              </a:spcBef>
              <a:tabLst>
                <a:tab pos="5600700" algn="l"/>
                <a:tab pos="6629400" algn="l"/>
              </a:tabLst>
            </a:pPr>
            <a:r>
              <a:rPr lang="en-US" sz="2000" b="1" i="0" u="sng" dirty="0">
                <a:solidFill>
                  <a:srgbClr val="FF0000"/>
                </a:solidFill>
                <a:latin typeface="Arial" pitchFamily="34" charset="0"/>
              </a:rPr>
              <a:t>Status of LOCs</a:t>
            </a:r>
          </a:p>
          <a:p>
            <a:pPr algn="l">
              <a:lnSpc>
                <a:spcPct val="120000"/>
              </a:lnSpc>
              <a:spcBef>
                <a:spcPct val="50000"/>
              </a:spcBef>
              <a:tabLst>
                <a:tab pos="5600700" algn="l"/>
                <a:tab pos="6629400" algn="l"/>
              </a:tabLst>
            </a:pPr>
            <a:r>
              <a:rPr lang="en-US" sz="1900" b="1" i="0" dirty="0">
                <a:latin typeface="Arial" pitchFamily="34" charset="0"/>
              </a:rPr>
              <a:t>No. of LOCs operative	</a:t>
            </a:r>
            <a:r>
              <a:rPr lang="en-US" sz="1900" b="1" i="0" dirty="0">
                <a:solidFill>
                  <a:srgbClr val="000099"/>
                </a:solidFill>
                <a:latin typeface="Arial" pitchFamily="34" charset="0"/>
              </a:rPr>
              <a:t>: 	</a:t>
            </a:r>
            <a:r>
              <a:rPr lang="en-US" sz="1900" b="1" i="0" dirty="0" smtClean="0">
                <a:solidFill>
                  <a:srgbClr val="003366"/>
                </a:solidFill>
                <a:latin typeface="Arial" pitchFamily="34" charset="0"/>
              </a:rPr>
              <a:t>187</a:t>
            </a:r>
            <a:endParaRPr lang="en-US" sz="1900" b="1" i="0" dirty="0">
              <a:solidFill>
                <a:srgbClr val="003366"/>
              </a:solidFill>
              <a:latin typeface="Arial" pitchFamily="34" charset="0"/>
            </a:endParaRPr>
          </a:p>
          <a:p>
            <a:pPr algn="l">
              <a:lnSpc>
                <a:spcPct val="120000"/>
              </a:lnSpc>
              <a:spcBef>
                <a:spcPct val="50000"/>
              </a:spcBef>
              <a:tabLst>
                <a:tab pos="5600700" algn="l"/>
                <a:tab pos="6629400" algn="l"/>
              </a:tabLst>
            </a:pPr>
            <a:r>
              <a:rPr lang="en-US" sz="1900" b="1" i="0" dirty="0">
                <a:latin typeface="Arial" pitchFamily="34" charset="0"/>
              </a:rPr>
              <a:t>No. of countries covered</a:t>
            </a:r>
            <a:r>
              <a:rPr lang="en-US" sz="1900" b="1" i="0" dirty="0">
                <a:solidFill>
                  <a:srgbClr val="000099"/>
                </a:solidFill>
                <a:latin typeface="Arial" pitchFamily="34" charset="0"/>
              </a:rPr>
              <a:t>	:	</a:t>
            </a:r>
            <a:r>
              <a:rPr lang="en-US" sz="1900" b="1" i="0" dirty="0" smtClean="0">
                <a:solidFill>
                  <a:srgbClr val="000099"/>
                </a:solidFill>
                <a:latin typeface="Arial" pitchFamily="34" charset="0"/>
              </a:rPr>
              <a:t>75</a:t>
            </a:r>
            <a:endParaRPr lang="en-US" sz="1900" b="1" i="0" dirty="0">
              <a:solidFill>
                <a:srgbClr val="003366"/>
              </a:solidFill>
              <a:latin typeface="Arial" pitchFamily="34" charset="0"/>
            </a:endParaRPr>
          </a:p>
          <a:p>
            <a:pPr algn="l">
              <a:lnSpc>
                <a:spcPct val="120000"/>
              </a:lnSpc>
              <a:spcBef>
                <a:spcPct val="50000"/>
              </a:spcBef>
              <a:tabLst>
                <a:tab pos="5600700" algn="l"/>
                <a:tab pos="6629400" algn="l"/>
              </a:tabLst>
            </a:pPr>
            <a:r>
              <a:rPr lang="en-US" sz="1900" b="1" i="0" dirty="0">
                <a:latin typeface="Arial" pitchFamily="34" charset="0"/>
              </a:rPr>
              <a:t>Total amount of LOCs sanctioned</a:t>
            </a:r>
            <a:r>
              <a:rPr lang="en-US" sz="1900" b="1" i="0" dirty="0">
                <a:solidFill>
                  <a:srgbClr val="000099"/>
                </a:solidFill>
                <a:latin typeface="Arial" pitchFamily="34" charset="0"/>
              </a:rPr>
              <a:t> 	:   	</a:t>
            </a:r>
            <a:r>
              <a:rPr lang="en-US" sz="1900" b="1" i="0" dirty="0">
                <a:solidFill>
                  <a:srgbClr val="003366"/>
                </a:solidFill>
                <a:latin typeface="Arial" pitchFamily="34" charset="0"/>
              </a:rPr>
              <a:t>US$ </a:t>
            </a:r>
            <a:r>
              <a:rPr lang="en-US" sz="1900" b="1" i="0" dirty="0" smtClean="0">
                <a:solidFill>
                  <a:srgbClr val="003366"/>
                </a:solidFill>
                <a:latin typeface="Arial" pitchFamily="34" charset="0"/>
              </a:rPr>
              <a:t>10.21 </a:t>
            </a:r>
            <a:r>
              <a:rPr lang="en-US" sz="1900" b="1" i="0" dirty="0" err="1" smtClean="0">
                <a:solidFill>
                  <a:srgbClr val="003366"/>
                </a:solidFill>
                <a:latin typeface="Arial" pitchFamily="34" charset="0"/>
              </a:rPr>
              <a:t>bn</a:t>
            </a:r>
            <a:r>
              <a:rPr lang="en-US" sz="1900" b="1" i="0" dirty="0" smtClean="0">
                <a:solidFill>
                  <a:srgbClr val="003366"/>
                </a:solidFill>
                <a:latin typeface="Arial" pitchFamily="34" charset="0"/>
              </a:rPr>
              <a:t> </a:t>
            </a:r>
            <a:endParaRPr lang="en-US" sz="1900" b="1" i="0" dirty="0">
              <a:solidFill>
                <a:srgbClr val="003366"/>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662" name="Text Box 6"/>
          <p:cNvSpPr txBox="1">
            <a:spLocks noChangeArrowheads="1"/>
          </p:cNvSpPr>
          <p:nvPr/>
        </p:nvSpPr>
        <p:spPr bwMode="auto">
          <a:xfrm>
            <a:off x="1550378" y="1590677"/>
            <a:ext cx="3174022" cy="619124"/>
          </a:xfrm>
          <a:prstGeom prst="rect">
            <a:avLst/>
          </a:prstGeom>
          <a:solidFill>
            <a:srgbClr val="99FFCC"/>
          </a:solidFill>
          <a:ln w="38100">
            <a:noFill/>
            <a:miter lim="800000"/>
            <a:headEnd/>
            <a:tailEnd/>
          </a:ln>
          <a:effectLst>
            <a:prstShdw prst="shdw17" dist="17961" dir="2700000">
              <a:srgbClr val="99FFCC">
                <a:gamma/>
                <a:shade val="60000"/>
                <a:invGamma/>
              </a:srgbClr>
            </a:prstShdw>
          </a:effectLst>
        </p:spPr>
        <p:txBody>
          <a:bodyPr wrap="square">
            <a:noAutofit/>
          </a:bodyPr>
          <a:lstStyle/>
          <a:p>
            <a:pPr marL="406400" indent="-406400" algn="ctr" eaLnBrk="0" hangingPunct="0">
              <a:lnSpc>
                <a:spcPct val="210000"/>
              </a:lnSpc>
              <a:spcBef>
                <a:spcPct val="50000"/>
              </a:spcBef>
              <a:buClr>
                <a:srgbClr val="0066CC"/>
              </a:buClr>
              <a:buFont typeface="Wingdings" pitchFamily="2" charset="2"/>
              <a:buNone/>
              <a:defRPr/>
            </a:pPr>
            <a:r>
              <a:rPr lang="en-US" sz="1600" dirty="0" smtClean="0">
                <a:solidFill>
                  <a:srgbClr val="FF0000"/>
                </a:solidFill>
                <a:effectLst>
                  <a:outerShdw blurRad="38100" dist="38100" dir="2700000" algn="tl">
                    <a:srgbClr val="000000"/>
                  </a:outerShdw>
                </a:effectLst>
                <a:latin typeface="+mj-lt"/>
              </a:rPr>
              <a:t>OVERALL: USD  10 Billion</a:t>
            </a:r>
            <a:endParaRPr lang="en-US" sz="1600" dirty="0">
              <a:solidFill>
                <a:srgbClr val="FF0000"/>
              </a:solidFill>
              <a:effectLst>
                <a:outerShdw blurRad="38100" dist="38100" dir="2700000" algn="tl">
                  <a:srgbClr val="000000"/>
                </a:outerShdw>
              </a:effectLst>
              <a:latin typeface="+mj-lt"/>
            </a:endParaRPr>
          </a:p>
        </p:txBody>
      </p:sp>
      <p:sp>
        <p:nvSpPr>
          <p:cNvPr id="1734664" name="Text Box 8"/>
          <p:cNvSpPr txBox="1">
            <a:spLocks noChangeArrowheads="1"/>
          </p:cNvSpPr>
          <p:nvPr/>
        </p:nvSpPr>
        <p:spPr bwMode="auto">
          <a:xfrm>
            <a:off x="5410200" y="2057400"/>
            <a:ext cx="2743200" cy="437043"/>
          </a:xfrm>
          <a:prstGeom prst="rect">
            <a:avLst/>
          </a:prstGeom>
          <a:solidFill>
            <a:srgbClr val="99FFCC"/>
          </a:solidFill>
          <a:ln w="38100">
            <a:noFill/>
            <a:miter lim="800000"/>
            <a:headEnd/>
            <a:tailEnd/>
          </a:ln>
          <a:effectLst>
            <a:prstShdw prst="shdw17" dist="17961" dir="2700000">
              <a:srgbClr val="99FFCC">
                <a:gamma/>
                <a:shade val="60000"/>
                <a:invGamma/>
              </a:srgbClr>
            </a:prstShdw>
          </a:effectLst>
        </p:spPr>
        <p:txBody>
          <a:bodyPr wrap="square">
            <a:spAutoFit/>
          </a:bodyPr>
          <a:lstStyle/>
          <a:p>
            <a:pPr marL="406400" indent="-406400" eaLnBrk="0" hangingPunct="0">
              <a:lnSpc>
                <a:spcPct val="140000"/>
              </a:lnSpc>
              <a:spcBef>
                <a:spcPct val="50000"/>
              </a:spcBef>
              <a:buClr>
                <a:srgbClr val="0066CC"/>
              </a:buClr>
              <a:buFont typeface="Wingdings" pitchFamily="2" charset="2"/>
              <a:buNone/>
              <a:defRPr/>
            </a:pPr>
            <a:r>
              <a:rPr lang="en-US" sz="1600" dirty="0">
                <a:solidFill>
                  <a:srgbClr val="FF0000"/>
                </a:solidFill>
                <a:effectLst>
                  <a:outerShdw blurRad="38100" dist="38100" dir="2700000" algn="tl">
                    <a:srgbClr val="000000"/>
                  </a:outerShdw>
                </a:effectLst>
                <a:latin typeface="+mj-lt"/>
              </a:rPr>
              <a:t>AFRICA= USD </a:t>
            </a:r>
            <a:r>
              <a:rPr lang="en-US" sz="1600" dirty="0" smtClean="0">
                <a:solidFill>
                  <a:srgbClr val="FF0000"/>
                </a:solidFill>
                <a:effectLst>
                  <a:outerShdw blurRad="38100" dist="38100" dir="2700000" algn="tl">
                    <a:srgbClr val="000000"/>
                  </a:outerShdw>
                </a:effectLst>
                <a:latin typeface="+mj-lt"/>
              </a:rPr>
              <a:t>6.2 Billion</a:t>
            </a:r>
            <a:endParaRPr lang="en-US" sz="1600" dirty="0">
              <a:solidFill>
                <a:srgbClr val="FF0000"/>
              </a:solidFill>
              <a:effectLst>
                <a:outerShdw blurRad="38100" dist="38100" dir="2700000" algn="tl">
                  <a:srgbClr val="000000"/>
                </a:outerShdw>
              </a:effectLst>
              <a:latin typeface="+mj-lt"/>
            </a:endParaRPr>
          </a:p>
        </p:txBody>
      </p:sp>
      <p:sp>
        <p:nvSpPr>
          <p:cNvPr id="1734665" name="Text Box 9"/>
          <p:cNvSpPr txBox="1">
            <a:spLocks noChangeArrowheads="1"/>
          </p:cNvSpPr>
          <p:nvPr/>
        </p:nvSpPr>
        <p:spPr bwMode="auto">
          <a:xfrm>
            <a:off x="927589" y="5802314"/>
            <a:ext cx="7184780" cy="307777"/>
          </a:xfrm>
          <a:prstGeom prst="rect">
            <a:avLst/>
          </a:prstGeom>
          <a:noFill/>
          <a:ln w="38100">
            <a:solidFill>
              <a:schemeClr val="accent1"/>
            </a:solidFill>
            <a:miter lim="800000"/>
            <a:headEnd/>
            <a:tailEnd/>
          </a:ln>
          <a:effectLst>
            <a:prstShdw prst="shdw17" dist="17961" dir="2700000">
              <a:schemeClr val="accent1">
                <a:gamma/>
                <a:shade val="60000"/>
                <a:invGamma/>
              </a:schemeClr>
            </a:prstShdw>
          </a:effectLst>
        </p:spPr>
        <p:txBody>
          <a:bodyPr>
            <a:spAutoFit/>
          </a:bodyPr>
          <a:lstStyle/>
          <a:p>
            <a:pPr marL="406400" indent="-406400" algn="ctr" eaLnBrk="0" hangingPunct="0">
              <a:spcBef>
                <a:spcPct val="50000"/>
              </a:spcBef>
              <a:buClr>
                <a:srgbClr val="0066CC"/>
              </a:buClr>
              <a:buFont typeface="Wingdings" pitchFamily="2" charset="2"/>
              <a:buNone/>
              <a:defRPr/>
            </a:pPr>
            <a:r>
              <a:rPr lang="en-US" sz="1400" b="1" dirty="0">
                <a:latin typeface="+mj-lt"/>
              </a:rPr>
              <a:t>AFRICAN COUNTRIES ARE MAJOR BENEFICIARIES OF LINES OF CREDIT</a:t>
            </a:r>
          </a:p>
        </p:txBody>
      </p:sp>
      <p:sp>
        <p:nvSpPr>
          <p:cNvPr id="1031" name="AutoShape 5"/>
          <p:cNvSpPr>
            <a:spLocks noChangeArrowheads="1"/>
          </p:cNvSpPr>
          <p:nvPr/>
        </p:nvSpPr>
        <p:spPr bwMode="blackWhite">
          <a:xfrm>
            <a:off x="304800" y="1"/>
            <a:ext cx="6457950" cy="1066799"/>
          </a:xfrm>
          <a:prstGeom prst="bevel">
            <a:avLst>
              <a:gd name="adj" fmla="val 12500"/>
            </a:avLst>
          </a:prstGeom>
          <a:solidFill>
            <a:srgbClr val="0033CC"/>
          </a:solidFill>
          <a:ln w="3175">
            <a:noFill/>
            <a:miter lim="800000"/>
            <a:headEnd/>
            <a:tailEnd/>
          </a:ln>
        </p:spPr>
        <p:txBody>
          <a:bodyPr wrap="square" lIns="45720" rIns="45720" anchor="ctr">
            <a:normAutofit fontScale="85000" lnSpcReduction="10000"/>
          </a:bodyPr>
          <a:lstStyle/>
          <a:p>
            <a:pPr algn="ctr" eaLnBrk="0" hangingPunct="0">
              <a:lnSpc>
                <a:spcPct val="210000"/>
              </a:lnSpc>
              <a:spcBef>
                <a:spcPct val="50000"/>
              </a:spcBef>
              <a:buClr>
                <a:srgbClr val="0066CC"/>
              </a:buClr>
              <a:buFont typeface="Wingdings" pitchFamily="2" charset="2"/>
              <a:buNone/>
            </a:pPr>
            <a:r>
              <a:rPr lang="en-US" altLang="ko-KR" sz="2000" dirty="0" smtClean="0">
                <a:solidFill>
                  <a:schemeClr val="bg1"/>
                </a:solidFill>
                <a:latin typeface="+mj-lt"/>
                <a:ea typeface="Gulim"/>
                <a:cs typeface="Gulim"/>
              </a:rPr>
              <a:t>Regional Distribution of GOI-supported LOCs – 28.02.2014  </a:t>
            </a:r>
            <a:endParaRPr lang="en-US" altLang="ko-KR" sz="2000" dirty="0">
              <a:solidFill>
                <a:schemeClr val="bg1"/>
              </a:solidFill>
              <a:latin typeface="+mj-lt"/>
              <a:ea typeface="Gulim"/>
              <a:cs typeface="Gulim"/>
            </a:endParaRPr>
          </a:p>
        </p:txBody>
      </p:sp>
      <p:graphicFrame>
        <p:nvGraphicFramePr>
          <p:cNvPr id="1026" name="Object 1"/>
          <p:cNvGraphicFramePr>
            <a:graphicFrameLocks/>
          </p:cNvGraphicFramePr>
          <p:nvPr/>
        </p:nvGraphicFramePr>
        <p:xfrm>
          <a:off x="304801" y="2397125"/>
          <a:ext cx="5257800" cy="2889250"/>
        </p:xfrm>
        <a:graphic>
          <a:graphicData uri="http://schemas.openxmlformats.org/presentationml/2006/ole">
            <mc:AlternateContent xmlns:mc="http://schemas.openxmlformats.org/markup-compatibility/2006">
              <mc:Choice xmlns:v="urn:schemas-microsoft-com:vml" Requires="v">
                <p:oleObj spid="_x0000_s2100" name="Worksheet" r:id="rId5" imgW="5219700" imgH="1266735" progId="Excel.Sheet.8">
                  <p:embed/>
                </p:oleObj>
              </mc:Choice>
              <mc:Fallback>
                <p:oleObj name="Worksheet" r:id="rId5" imgW="5219700" imgH="1266735" progId="Excel.Sheet.8">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1" y="2397125"/>
                        <a:ext cx="5257800" cy="288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7"/>
          <p:cNvGraphicFramePr>
            <a:graphicFrameLocks/>
          </p:cNvGraphicFramePr>
          <p:nvPr/>
        </p:nvGraphicFramePr>
        <p:xfrm>
          <a:off x="4884738" y="3027363"/>
          <a:ext cx="3876675" cy="1260475"/>
        </p:xfrm>
        <a:graphic>
          <a:graphicData uri="http://schemas.openxmlformats.org/presentationml/2006/ole">
            <mc:AlternateContent xmlns:mc="http://schemas.openxmlformats.org/markup-compatibility/2006">
              <mc:Choice xmlns:v="urn:schemas-microsoft-com:vml" Requires="v">
                <p:oleObj spid="_x0000_s2101" name="Worksheet" r:id="rId8" imgW="2952885" imgH="885825" progId="Excel.Sheet.8">
                  <p:embed/>
                </p:oleObj>
              </mc:Choice>
              <mc:Fallback>
                <p:oleObj name="Worksheet" r:id="rId8" imgW="2952885" imgH="885825" progId="Excel.Sheet.8">
                  <p:embed/>
                  <p:pic>
                    <p:nvPicPr>
                      <p:cNvPr id="0" name="Picture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4738" y="3027363"/>
                        <a:ext cx="3876675"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title"/>
          </p:nvPr>
        </p:nvSpPr>
        <p:spPr>
          <a:xfrm>
            <a:off x="39566" y="279401"/>
            <a:ext cx="7649308" cy="809625"/>
          </a:xfrm>
        </p:spPr>
        <p:txBody>
          <a:bodyPr lIns="90488" tIns="44450" rIns="90488" bIns="44450"/>
          <a:lstStyle/>
          <a:p>
            <a:pPr algn="l">
              <a:lnSpc>
                <a:spcPct val="80000"/>
              </a:lnSpc>
              <a:defRPr/>
            </a:pPr>
            <a:r>
              <a:rPr lang="en-US" sz="3600" kern="1200" dirty="0">
                <a:latin typeface="Calibri" pitchFamily="34" charset="0"/>
                <a:ea typeface="ＭＳ Ｐゴシック" pitchFamily="34" charset="-128"/>
                <a:cs typeface="Times New Roman" pitchFamily="18" charset="0"/>
              </a:rPr>
              <a:t>Lines of Credit Extended to Africa </a:t>
            </a:r>
          </a:p>
        </p:txBody>
      </p:sp>
      <p:sp>
        <p:nvSpPr>
          <p:cNvPr id="1115139" name="Rectangle 3"/>
          <p:cNvSpPr>
            <a:spLocks noGrp="1" noChangeArrowheads="1"/>
          </p:cNvSpPr>
          <p:nvPr>
            <p:ph type="body" idx="1"/>
          </p:nvPr>
        </p:nvSpPr>
        <p:spPr>
          <a:xfrm>
            <a:off x="213946" y="1804989"/>
            <a:ext cx="8729297" cy="708025"/>
          </a:xfrm>
        </p:spPr>
        <p:txBody>
          <a:bodyPr/>
          <a:lstStyle/>
          <a:p>
            <a:pPr marL="261938" lvl="2" indent="-261938" algn="just" defTabSz="965200">
              <a:lnSpc>
                <a:spcPts val="2200"/>
              </a:lnSpc>
              <a:spcBef>
                <a:spcPts val="0"/>
              </a:spcBef>
              <a:spcAft>
                <a:spcPts val="400"/>
              </a:spcAft>
              <a:buClr>
                <a:srgbClr val="FF0000"/>
              </a:buClr>
              <a:buSzPct val="105000"/>
              <a:buFont typeface="Wingdings" pitchFamily="2" charset="2"/>
              <a:buChar char="è"/>
              <a:tabLst>
                <a:tab pos="6116638" algn="l"/>
              </a:tabLst>
              <a:defRPr/>
            </a:pPr>
            <a:r>
              <a:rPr lang="en-US" sz="1650" kern="1200" dirty="0" smtClean="0">
                <a:solidFill>
                  <a:schemeClr val="tx2">
                    <a:lumMod val="75000"/>
                  </a:schemeClr>
                </a:solidFill>
                <a:latin typeface="Calibri" pitchFamily="34" charset="0"/>
                <a:ea typeface="+mn-ea"/>
              </a:rPr>
              <a:t>133 LOCs </a:t>
            </a:r>
            <a:r>
              <a:rPr lang="en-US" sz="1650" kern="1200" dirty="0" smtClean="0">
                <a:latin typeface="Calibri" pitchFamily="34" charset="0"/>
                <a:ea typeface="+mn-ea"/>
              </a:rPr>
              <a:t>currently in operation in Africa amounting to </a:t>
            </a:r>
            <a:r>
              <a:rPr lang="en-US" sz="1650" kern="1200" dirty="0" smtClean="0">
                <a:solidFill>
                  <a:schemeClr val="tx2">
                    <a:lumMod val="75000"/>
                  </a:schemeClr>
                </a:solidFill>
                <a:latin typeface="Calibri" pitchFamily="34" charset="0"/>
                <a:ea typeface="+mn-ea"/>
              </a:rPr>
              <a:t>USD 6.28 billion</a:t>
            </a:r>
            <a:r>
              <a:rPr lang="en-US" sz="1650" kern="1200" dirty="0" smtClean="0">
                <a:latin typeface="Calibri" pitchFamily="34" charset="0"/>
                <a:ea typeface="+mn-ea"/>
              </a:rPr>
              <a:t>; </a:t>
            </a:r>
          </a:p>
          <a:p>
            <a:pPr marL="261938" lvl="2" indent="-261938" algn="just" defTabSz="965200">
              <a:lnSpc>
                <a:spcPts val="2200"/>
              </a:lnSpc>
              <a:spcBef>
                <a:spcPts val="0"/>
              </a:spcBef>
              <a:spcAft>
                <a:spcPts val="400"/>
              </a:spcAft>
              <a:buClr>
                <a:srgbClr val="FF0000"/>
              </a:buClr>
              <a:buSzPct val="105000"/>
              <a:buFont typeface="Wingdings" pitchFamily="2" charset="2"/>
              <a:buChar char="è"/>
              <a:tabLst>
                <a:tab pos="6116638" algn="l"/>
              </a:tabLst>
              <a:defRPr/>
            </a:pPr>
            <a:r>
              <a:rPr lang="en-US" sz="1650" dirty="0" smtClean="0">
                <a:solidFill>
                  <a:schemeClr val="tx2">
                    <a:lumMod val="75000"/>
                  </a:schemeClr>
                </a:solidFill>
                <a:latin typeface="Calibri" pitchFamily="34" charset="0"/>
              </a:rPr>
              <a:t>48 Countries </a:t>
            </a:r>
            <a:r>
              <a:rPr lang="en-US" sz="1650" dirty="0" smtClean="0">
                <a:latin typeface="Calibri" pitchFamily="34" charset="0"/>
              </a:rPr>
              <a:t>covered include:</a:t>
            </a:r>
          </a:p>
        </p:txBody>
      </p:sp>
      <p:sp>
        <p:nvSpPr>
          <p:cNvPr id="5" name="Rounded Rectangle 4"/>
          <p:cNvSpPr/>
          <p:nvPr/>
        </p:nvSpPr>
        <p:spPr>
          <a:xfrm>
            <a:off x="120581" y="1205138"/>
            <a:ext cx="8929637" cy="59963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tIns="90000" bIns="36000"/>
          <a:lstStyle/>
          <a:p>
            <a:pPr algn="ctr" eaLnBrk="0" hangingPunct="0">
              <a:lnSpc>
                <a:spcPct val="90000"/>
              </a:lnSpc>
              <a:defRPr/>
            </a:pPr>
            <a:r>
              <a:rPr kumimoji="1" lang="en-US" altLang="ko-KR" sz="2000" b="1" dirty="0">
                <a:latin typeface="Calibri" pitchFamily="34" charset="0"/>
              </a:rPr>
              <a:t>Promoting Economic Development in the Region</a:t>
            </a:r>
          </a:p>
        </p:txBody>
      </p:sp>
      <p:sp>
        <p:nvSpPr>
          <p:cNvPr id="6" name="Rectangle 5"/>
          <p:cNvSpPr/>
          <p:nvPr/>
        </p:nvSpPr>
        <p:spPr>
          <a:xfrm>
            <a:off x="6323135" y="5929330"/>
            <a:ext cx="2820865" cy="731837"/>
          </a:xfrm>
          <a:prstGeom prst="rect">
            <a:avLst/>
          </a:prstGeom>
        </p:spPr>
        <p:txBody>
          <a:bodyPr>
            <a:spAutoFit/>
          </a:bodyPr>
          <a:lstStyle/>
          <a:p>
            <a:pPr marL="261938" lvl="1" indent="-261938" algn="just" eaLnBrk="0" hangingPunct="0">
              <a:lnSpc>
                <a:spcPct val="120000"/>
              </a:lnSpc>
              <a:spcBef>
                <a:spcPct val="20000"/>
              </a:spcBef>
              <a:spcAft>
                <a:spcPts val="0"/>
              </a:spcAft>
              <a:buClr>
                <a:schemeClr val="accent2"/>
              </a:buClr>
              <a:buFont typeface="Wingdings" pitchFamily="2" charset="2"/>
              <a:buChar char="q"/>
              <a:tabLst>
                <a:tab pos="6116638" algn="l"/>
              </a:tabLst>
              <a:defRPr/>
            </a:pPr>
            <a:r>
              <a:rPr lang="en-US" sz="1600" dirty="0">
                <a:solidFill>
                  <a:srgbClr val="000000"/>
                </a:solidFill>
                <a:latin typeface="Calibri" pitchFamily="34" charset="0"/>
                <a:cs typeface="+mn-cs"/>
              </a:rPr>
              <a:t>Seychelles Marketing Board</a:t>
            </a:r>
          </a:p>
          <a:p>
            <a:pPr marL="261938" lvl="1" indent="-261938" algn="just" eaLnBrk="0" hangingPunct="0">
              <a:lnSpc>
                <a:spcPct val="120000"/>
              </a:lnSpc>
              <a:spcBef>
                <a:spcPct val="20000"/>
              </a:spcBef>
              <a:spcAft>
                <a:spcPts val="0"/>
              </a:spcAft>
              <a:buClr>
                <a:schemeClr val="accent2"/>
              </a:buClr>
              <a:buFont typeface="Wingdings" pitchFamily="2" charset="2"/>
              <a:buChar char="q"/>
              <a:tabLst>
                <a:tab pos="6116638" algn="l"/>
              </a:tabLst>
              <a:defRPr/>
            </a:pPr>
            <a:r>
              <a:rPr lang="en-US" sz="1600" dirty="0">
                <a:solidFill>
                  <a:srgbClr val="000000"/>
                </a:solidFill>
                <a:latin typeface="Calibri" pitchFamily="34" charset="0"/>
                <a:cs typeface="+mn-cs"/>
              </a:rPr>
              <a:t>Indo-Zambia Bank</a:t>
            </a:r>
          </a:p>
        </p:txBody>
      </p:sp>
      <p:sp>
        <p:nvSpPr>
          <p:cNvPr id="7" name="Rectangle 6"/>
          <p:cNvSpPr/>
          <p:nvPr/>
        </p:nvSpPr>
        <p:spPr>
          <a:xfrm>
            <a:off x="357554" y="5734051"/>
            <a:ext cx="3836377" cy="1027974"/>
          </a:xfrm>
          <a:prstGeom prst="rect">
            <a:avLst/>
          </a:prstGeom>
        </p:spPr>
        <p:txBody>
          <a:bodyPr>
            <a:spAutoFit/>
          </a:bodyPr>
          <a:lstStyle/>
          <a:p>
            <a:pPr marL="261938" lvl="1" indent="-261938" eaLnBrk="0" hangingPunct="0">
              <a:lnSpc>
                <a:spcPct val="120000"/>
              </a:lnSpc>
              <a:spcBef>
                <a:spcPct val="20000"/>
              </a:spcBef>
              <a:spcAft>
                <a:spcPts val="0"/>
              </a:spcAft>
              <a:buClr>
                <a:schemeClr val="accent2"/>
              </a:buClr>
              <a:buFont typeface="Wingdings" pitchFamily="2" charset="2"/>
              <a:buChar char="q"/>
              <a:tabLst>
                <a:tab pos="6116638" algn="l"/>
              </a:tabLst>
              <a:defRPr/>
            </a:pPr>
            <a:r>
              <a:rPr lang="en-US" sz="1600" dirty="0">
                <a:solidFill>
                  <a:srgbClr val="000000"/>
                </a:solidFill>
                <a:latin typeface="Calibri" pitchFamily="34" charset="0"/>
                <a:cs typeface="+mn-cs"/>
              </a:rPr>
              <a:t>Afrexim Bank</a:t>
            </a:r>
          </a:p>
          <a:p>
            <a:pPr marL="261938" lvl="1" indent="-261938" eaLnBrk="0" hangingPunct="0">
              <a:lnSpc>
                <a:spcPct val="120000"/>
              </a:lnSpc>
              <a:spcBef>
                <a:spcPct val="20000"/>
              </a:spcBef>
              <a:spcAft>
                <a:spcPts val="0"/>
              </a:spcAft>
              <a:buClr>
                <a:schemeClr val="accent2"/>
              </a:buClr>
              <a:buFont typeface="Wingdings" pitchFamily="2" charset="2"/>
              <a:buChar char="q"/>
              <a:tabLst>
                <a:tab pos="6116638" algn="l"/>
              </a:tabLst>
              <a:defRPr/>
            </a:pPr>
            <a:r>
              <a:rPr lang="en-US" sz="1600" dirty="0">
                <a:solidFill>
                  <a:srgbClr val="000000"/>
                </a:solidFill>
                <a:latin typeface="Calibri" pitchFamily="34" charset="0"/>
                <a:cs typeface="+mn-cs"/>
              </a:rPr>
              <a:t>ECOWAS Bank for Investment &amp; Development</a:t>
            </a:r>
          </a:p>
        </p:txBody>
      </p:sp>
      <p:sp>
        <p:nvSpPr>
          <p:cNvPr id="8" name="Rectangle 7"/>
          <p:cNvSpPr/>
          <p:nvPr/>
        </p:nvSpPr>
        <p:spPr>
          <a:xfrm>
            <a:off x="416169" y="2708276"/>
            <a:ext cx="2264020" cy="2703513"/>
          </a:xfrm>
          <a:prstGeom prst="rect">
            <a:avLst/>
          </a:prstGeom>
        </p:spPr>
        <p:txBody>
          <a:bodyPr>
            <a:spAutoFit/>
          </a:bodyPr>
          <a:lstStyle/>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Angola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Burkina Faso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Burundi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Benin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Botswana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Cameroon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Cape Verde </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cs typeface="+mn-cs"/>
              </a:rPr>
              <a:t>Chad</a:t>
            </a:r>
          </a:p>
          <a:p>
            <a:pPr marL="342900" lvl="1" indent="-342900" algn="just" eaLnBrk="0" hangingPunct="0">
              <a:spcBef>
                <a:spcPct val="20000"/>
              </a:spcBef>
              <a:spcAft>
                <a:spcPts val="0"/>
              </a:spcAft>
              <a:buClr>
                <a:schemeClr val="accent2"/>
              </a:buClr>
              <a:buFont typeface="+mj-lt"/>
              <a:buAutoNum type="arabicPeriod"/>
              <a:tabLst>
                <a:tab pos="6116638" algn="l"/>
              </a:tabLst>
              <a:defRPr/>
            </a:pPr>
            <a:r>
              <a:rPr lang="en-US" sz="1600" dirty="0">
                <a:solidFill>
                  <a:srgbClr val="000000"/>
                </a:solidFill>
                <a:latin typeface="Calibri" pitchFamily="34" charset="0"/>
              </a:rPr>
              <a:t> Cen. Afr. Rep</a:t>
            </a:r>
          </a:p>
        </p:txBody>
      </p:sp>
      <p:sp>
        <p:nvSpPr>
          <p:cNvPr id="9" name="Rectangle 8"/>
          <p:cNvSpPr/>
          <p:nvPr/>
        </p:nvSpPr>
        <p:spPr>
          <a:xfrm>
            <a:off x="2135066" y="2722563"/>
            <a:ext cx="1749669" cy="2703512"/>
          </a:xfrm>
          <a:prstGeom prst="rect">
            <a:avLst/>
          </a:prstGeom>
        </p:spPr>
        <p:txBody>
          <a:bodyPr>
            <a:spAutoFit/>
          </a:bodyPr>
          <a:lstStyle/>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cs typeface="+mn-cs"/>
              </a:rPr>
              <a:t>Comoros </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cs typeface="+mn-cs"/>
              </a:rPr>
              <a:t>D R Congo </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cs typeface="+mn-cs"/>
              </a:rPr>
              <a:t>Cote d’Ivoire </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cs typeface="+mn-cs"/>
              </a:rPr>
              <a:t>Djibouti </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smtClean="0">
                <a:solidFill>
                  <a:srgbClr val="000000"/>
                </a:solidFill>
                <a:latin typeface="Calibri" pitchFamily="34" charset="0"/>
                <a:cs typeface="+mn-cs"/>
              </a:rPr>
              <a:t>Somalia</a:t>
            </a:r>
            <a:endParaRPr lang="en-US" sz="1600" dirty="0">
              <a:solidFill>
                <a:srgbClr val="000000"/>
              </a:solidFill>
              <a:latin typeface="Calibri" pitchFamily="34" charset="0"/>
              <a:cs typeface="+mn-cs"/>
            </a:endParaRP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cs typeface="+mn-cs"/>
              </a:rPr>
              <a:t>Egypt</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rPr>
              <a:t>Eritrea </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rPr>
              <a:t>Ethiopia</a:t>
            </a:r>
          </a:p>
          <a:p>
            <a:pPr marL="342900" lvl="1" indent="-342900" algn="just" eaLnBrk="0" hangingPunct="0">
              <a:spcBef>
                <a:spcPct val="20000"/>
              </a:spcBef>
              <a:spcAft>
                <a:spcPts val="0"/>
              </a:spcAft>
              <a:buClr>
                <a:schemeClr val="accent2"/>
              </a:buClr>
              <a:buFont typeface="+mj-lt"/>
              <a:buAutoNum type="arabicPeriod" startAt="10"/>
              <a:tabLst>
                <a:tab pos="6116638" algn="l"/>
              </a:tabLst>
              <a:defRPr/>
            </a:pPr>
            <a:r>
              <a:rPr lang="en-US" sz="1600" dirty="0">
                <a:solidFill>
                  <a:srgbClr val="000000"/>
                </a:solidFill>
                <a:latin typeface="Calibri" pitchFamily="34" charset="0"/>
              </a:rPr>
              <a:t>Gambia </a:t>
            </a:r>
          </a:p>
        </p:txBody>
      </p:sp>
      <p:sp>
        <p:nvSpPr>
          <p:cNvPr id="10" name="Rectangle 9"/>
          <p:cNvSpPr/>
          <p:nvPr/>
        </p:nvSpPr>
        <p:spPr>
          <a:xfrm>
            <a:off x="3782159" y="2728914"/>
            <a:ext cx="1724757" cy="2701925"/>
          </a:xfrm>
          <a:prstGeom prst="rect">
            <a:avLst/>
          </a:prstGeom>
        </p:spPr>
        <p:txBody>
          <a:bodyPr>
            <a:spAutoFit/>
          </a:bodyPr>
          <a:lstStyle/>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cs typeface="+mn-cs"/>
              </a:rPr>
              <a:t>Gabon </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cs typeface="+mn-cs"/>
              </a:rPr>
              <a:t>Guinea Bissau</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cs typeface="+mn-cs"/>
              </a:rPr>
              <a:t>Guinea </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cs typeface="+mn-cs"/>
              </a:rPr>
              <a:t>Ghana</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rPr>
              <a:t>Kenya</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rPr>
              <a:t>Liberia</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rPr>
              <a:t>Lesotho</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a:solidFill>
                  <a:srgbClr val="000000"/>
                </a:solidFill>
                <a:latin typeface="Calibri" pitchFamily="34" charset="0"/>
              </a:rPr>
              <a:t>Madagascar</a:t>
            </a:r>
          </a:p>
          <a:p>
            <a:pPr marL="342900" lvl="1" indent="-342900" algn="just" eaLnBrk="0" hangingPunct="0">
              <a:spcBef>
                <a:spcPct val="20000"/>
              </a:spcBef>
              <a:spcAft>
                <a:spcPts val="0"/>
              </a:spcAft>
              <a:buClr>
                <a:schemeClr val="accent2"/>
              </a:buClr>
              <a:buFont typeface="+mj-lt"/>
              <a:buAutoNum type="arabicPeriod" startAt="19"/>
              <a:tabLst>
                <a:tab pos="6116638" algn="l"/>
              </a:tabLst>
              <a:defRPr/>
            </a:pPr>
            <a:r>
              <a:rPr lang="en-US" sz="1600" dirty="0" smtClean="0">
                <a:solidFill>
                  <a:srgbClr val="000000"/>
                </a:solidFill>
                <a:latin typeface="Calibri" pitchFamily="34" charset="0"/>
              </a:rPr>
              <a:t>Malawi</a:t>
            </a:r>
            <a:endParaRPr lang="en-US" sz="1600" dirty="0">
              <a:solidFill>
                <a:srgbClr val="000000"/>
              </a:solidFill>
              <a:latin typeface="Calibri" pitchFamily="34" charset="0"/>
            </a:endParaRPr>
          </a:p>
        </p:txBody>
      </p:sp>
      <p:sp>
        <p:nvSpPr>
          <p:cNvPr id="11" name="Rectangle 10"/>
          <p:cNvSpPr/>
          <p:nvPr/>
        </p:nvSpPr>
        <p:spPr>
          <a:xfrm>
            <a:off x="5492262" y="2738438"/>
            <a:ext cx="1661746" cy="2997200"/>
          </a:xfrm>
          <a:prstGeom prst="rect">
            <a:avLst/>
          </a:prstGeom>
        </p:spPr>
        <p:txBody>
          <a:bodyPr>
            <a:spAutoFit/>
          </a:bodyPr>
          <a:lstStyle/>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smtClean="0">
                <a:solidFill>
                  <a:srgbClr val="000000"/>
                </a:solidFill>
                <a:latin typeface="Calibri" pitchFamily="34" charset="0"/>
                <a:cs typeface="+mn-cs"/>
              </a:rPr>
              <a:t>Mali</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smtClean="0">
                <a:solidFill>
                  <a:srgbClr val="000000"/>
                </a:solidFill>
                <a:latin typeface="Calibri" pitchFamily="34" charset="0"/>
                <a:cs typeface="+mn-cs"/>
              </a:rPr>
              <a:t>Mauritius</a:t>
            </a:r>
            <a:endParaRPr lang="en-US" sz="1600" dirty="0">
              <a:solidFill>
                <a:srgbClr val="000000"/>
              </a:solidFill>
              <a:latin typeface="Calibri" pitchFamily="34" charset="0"/>
              <a:cs typeface="+mn-cs"/>
            </a:endParaRP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Mauritania</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Morocco</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Mozambique</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Namibia </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Niger</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Nigeria</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Rwanda</a:t>
            </a:r>
          </a:p>
          <a:p>
            <a:pPr marL="342900" lvl="1" indent="-342900" algn="just" eaLnBrk="0" hangingPunct="0">
              <a:spcBef>
                <a:spcPct val="20000"/>
              </a:spcBef>
              <a:spcAft>
                <a:spcPts val="0"/>
              </a:spcAft>
              <a:buClr>
                <a:schemeClr val="accent2"/>
              </a:buClr>
              <a:buFont typeface="+mj-lt"/>
              <a:buAutoNum type="arabicPeriod" startAt="28"/>
              <a:tabLst>
                <a:tab pos="6116638" algn="l"/>
              </a:tabLst>
              <a:defRPr/>
            </a:pPr>
            <a:r>
              <a:rPr lang="en-US" sz="1600" dirty="0">
                <a:solidFill>
                  <a:srgbClr val="000000"/>
                </a:solidFill>
                <a:latin typeface="Calibri" pitchFamily="34" charset="0"/>
              </a:rPr>
              <a:t>Sierra </a:t>
            </a:r>
            <a:r>
              <a:rPr lang="en-US" sz="1600" dirty="0" smtClean="0">
                <a:solidFill>
                  <a:srgbClr val="000000"/>
                </a:solidFill>
                <a:latin typeface="Calibri" pitchFamily="34" charset="0"/>
              </a:rPr>
              <a:t>Leone</a:t>
            </a:r>
            <a:endParaRPr lang="en-US" sz="1600" dirty="0">
              <a:solidFill>
                <a:srgbClr val="000000"/>
              </a:solidFill>
              <a:latin typeface="Calibri" pitchFamily="34" charset="0"/>
            </a:endParaRPr>
          </a:p>
        </p:txBody>
      </p:sp>
      <p:sp>
        <p:nvSpPr>
          <p:cNvPr id="13" name="Rectangle 12"/>
          <p:cNvSpPr/>
          <p:nvPr/>
        </p:nvSpPr>
        <p:spPr>
          <a:xfrm>
            <a:off x="7353300" y="2714625"/>
            <a:ext cx="1455127" cy="3293209"/>
          </a:xfrm>
          <a:prstGeom prst="rect">
            <a:avLst/>
          </a:prstGeom>
        </p:spPr>
        <p:txBody>
          <a:bodyPr>
            <a:spAutoFit/>
          </a:bodyPr>
          <a:lstStyle/>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smtClean="0">
                <a:solidFill>
                  <a:srgbClr val="000000"/>
                </a:solidFill>
                <a:latin typeface="Calibri" pitchFamily="34" charset="0"/>
                <a:cs typeface="+mn-cs"/>
              </a:rPr>
              <a:t>Senegal</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smtClean="0">
                <a:solidFill>
                  <a:srgbClr val="000000"/>
                </a:solidFill>
                <a:latin typeface="Calibri" pitchFamily="34" charset="0"/>
                <a:cs typeface="+mn-cs"/>
              </a:rPr>
              <a:t>Seychelles</a:t>
            </a:r>
            <a:endParaRPr lang="en-US" sz="1600" dirty="0">
              <a:solidFill>
                <a:srgbClr val="000000"/>
              </a:solidFill>
              <a:latin typeface="Calibri" pitchFamily="34" charset="0"/>
              <a:cs typeface="+mn-cs"/>
            </a:endParaRP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Sudan</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Swaziland</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Tanzania</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Togo</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Tunisia</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Uganda</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a:solidFill>
                  <a:srgbClr val="000000"/>
                </a:solidFill>
                <a:latin typeface="Calibri" pitchFamily="34" charset="0"/>
                <a:cs typeface="+mn-cs"/>
              </a:rPr>
              <a:t>Zambia </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smtClean="0">
                <a:solidFill>
                  <a:srgbClr val="000000"/>
                </a:solidFill>
                <a:latin typeface="Calibri" pitchFamily="34" charset="0"/>
                <a:cs typeface="+mn-cs"/>
              </a:rPr>
              <a:t>Zimbabwe</a:t>
            </a:r>
          </a:p>
          <a:p>
            <a:pPr marL="342900" lvl="1" indent="-342900" algn="just" eaLnBrk="0" hangingPunct="0">
              <a:spcBef>
                <a:spcPct val="20000"/>
              </a:spcBef>
              <a:spcAft>
                <a:spcPts val="0"/>
              </a:spcAft>
              <a:buClr>
                <a:schemeClr val="accent2"/>
              </a:buClr>
              <a:buFont typeface="+mj-lt"/>
              <a:buAutoNum type="arabicPeriod" startAt="38"/>
              <a:tabLst>
                <a:tab pos="6116638" algn="l"/>
              </a:tabLst>
              <a:defRPr/>
            </a:pPr>
            <a:r>
              <a:rPr lang="en-US" sz="1600" dirty="0" smtClean="0">
                <a:solidFill>
                  <a:srgbClr val="000000"/>
                </a:solidFill>
                <a:latin typeface="Calibri" pitchFamily="34" charset="0"/>
              </a:rPr>
              <a:t>R. Congo</a:t>
            </a:r>
            <a:r>
              <a:rPr lang="en-US" sz="1600" dirty="0" smtClean="0">
                <a:solidFill>
                  <a:srgbClr val="000000"/>
                </a:solidFill>
                <a:latin typeface="Calibri" pitchFamily="34" charset="0"/>
                <a:cs typeface="+mn-cs"/>
              </a:rPr>
              <a:t> </a:t>
            </a:r>
            <a:endParaRPr lang="en-GB" sz="1600" dirty="0">
              <a:solidFill>
                <a:srgbClr val="000000"/>
              </a:solidFill>
              <a:latin typeface="Calibri" pitchFamily="34" charset="0"/>
              <a:cs typeface="+mn-cs"/>
            </a:endParaRPr>
          </a:p>
        </p:txBody>
      </p:sp>
      <p:sp>
        <p:nvSpPr>
          <p:cNvPr id="14" name="Rectangle 13"/>
          <p:cNvSpPr/>
          <p:nvPr/>
        </p:nvSpPr>
        <p:spPr>
          <a:xfrm>
            <a:off x="3319097" y="5759450"/>
            <a:ext cx="4572000" cy="731838"/>
          </a:xfrm>
          <a:prstGeom prst="rect">
            <a:avLst/>
          </a:prstGeom>
        </p:spPr>
        <p:txBody>
          <a:bodyPr>
            <a:spAutoFit/>
          </a:bodyPr>
          <a:lstStyle/>
          <a:p>
            <a:pPr marL="261938" lvl="1" indent="-261938" algn="just" eaLnBrk="0" hangingPunct="0">
              <a:lnSpc>
                <a:spcPct val="120000"/>
              </a:lnSpc>
              <a:spcBef>
                <a:spcPct val="20000"/>
              </a:spcBef>
              <a:spcAft>
                <a:spcPts val="0"/>
              </a:spcAft>
              <a:buClr>
                <a:schemeClr val="accent2"/>
              </a:buClr>
              <a:buFont typeface="Wingdings" pitchFamily="2" charset="2"/>
              <a:buChar char="q"/>
              <a:tabLst>
                <a:tab pos="6116638" algn="l"/>
              </a:tabLst>
              <a:defRPr/>
            </a:pPr>
            <a:r>
              <a:rPr lang="en-US" sz="1600" dirty="0">
                <a:solidFill>
                  <a:srgbClr val="000000"/>
                </a:solidFill>
                <a:latin typeface="Calibri" pitchFamily="34" charset="0"/>
              </a:rPr>
              <a:t>PTA Bank</a:t>
            </a:r>
          </a:p>
          <a:p>
            <a:pPr marL="261938" lvl="1" indent="-261938" algn="just" eaLnBrk="0" hangingPunct="0">
              <a:lnSpc>
                <a:spcPct val="120000"/>
              </a:lnSpc>
              <a:spcBef>
                <a:spcPct val="20000"/>
              </a:spcBef>
              <a:spcAft>
                <a:spcPts val="0"/>
              </a:spcAft>
              <a:buClr>
                <a:schemeClr val="accent2"/>
              </a:buClr>
              <a:buFont typeface="Wingdings" pitchFamily="2" charset="2"/>
              <a:buChar char="q"/>
              <a:tabLst>
                <a:tab pos="6116638" algn="l"/>
              </a:tabLst>
              <a:defRPr/>
            </a:pPr>
            <a:r>
              <a:rPr lang="en-US" sz="1600" dirty="0">
                <a:solidFill>
                  <a:srgbClr val="000000"/>
                </a:solidFill>
                <a:latin typeface="Calibri" pitchFamily="34" charset="0"/>
                <a:cs typeface="+mn-cs"/>
              </a:rPr>
              <a:t>West African Development Bank </a:t>
            </a:r>
          </a:p>
        </p:txBody>
      </p:sp>
      <p:sp>
        <p:nvSpPr>
          <p:cNvPr id="15" name="Rectangle 14"/>
          <p:cNvSpPr/>
          <p:nvPr/>
        </p:nvSpPr>
        <p:spPr>
          <a:xfrm>
            <a:off x="237393" y="5461001"/>
            <a:ext cx="2195986" cy="346249"/>
          </a:xfrm>
          <a:prstGeom prst="rect">
            <a:avLst/>
          </a:prstGeom>
        </p:spPr>
        <p:txBody>
          <a:bodyPr wrap="none">
            <a:spAutoFit/>
          </a:bodyPr>
          <a:lstStyle/>
          <a:p>
            <a:pPr marL="261938" lvl="2" indent="-261938" algn="just" defTabSz="965200">
              <a:spcBef>
                <a:spcPct val="30000"/>
              </a:spcBef>
              <a:spcAft>
                <a:spcPts val="0"/>
              </a:spcAft>
              <a:buClr>
                <a:srgbClr val="FF0000"/>
              </a:buClr>
              <a:buSzPct val="105000"/>
              <a:buFont typeface="Wingdings" pitchFamily="2" charset="2"/>
              <a:buChar char="è"/>
              <a:tabLst>
                <a:tab pos="6116638" algn="l"/>
              </a:tabLst>
              <a:defRPr/>
            </a:pPr>
            <a:r>
              <a:rPr lang="en-US" sz="1650" b="1" dirty="0">
                <a:latin typeface="Calibri" pitchFamily="34" charset="0"/>
              </a:rPr>
              <a:t>Institutions include:</a:t>
            </a:r>
          </a:p>
        </p:txBody>
      </p:sp>
    </p:spTree>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Lines of Credit to East Africa</a:t>
            </a:r>
            <a:endParaRPr lang="en-US" dirty="0"/>
          </a:p>
        </p:txBody>
      </p:sp>
      <p:sp>
        <p:nvSpPr>
          <p:cNvPr id="5" name="Content Placeholder 4"/>
          <p:cNvSpPr>
            <a:spLocks noGrp="1"/>
          </p:cNvSpPr>
          <p:nvPr>
            <p:ph sz="half" idx="2"/>
          </p:nvPr>
        </p:nvSpPr>
        <p:spPr>
          <a:xfrm>
            <a:off x="4642338" y="1295400"/>
            <a:ext cx="4120662" cy="5262979"/>
          </a:xfrm>
        </p:spPr>
        <p:txBody>
          <a:bodyPr/>
          <a:lstStyle/>
          <a:p>
            <a:pPr algn="just"/>
            <a:r>
              <a:rPr lang="en-US" dirty="0" smtClean="0"/>
              <a:t>55 Lines of Credit to East Africa covering 16 countries with credit commitments aggregating USD 2.91 billion including Exim Bank’s own LOCs</a:t>
            </a:r>
            <a:endParaRPr lang="en-US" dirty="0"/>
          </a:p>
        </p:txBody>
      </p:sp>
      <p:pic>
        <p:nvPicPr>
          <p:cNvPr id="21506" name="Picture 2"/>
          <p:cNvPicPr>
            <a:picLocks noGrp="1" noChangeAspect="1" noChangeArrowheads="1"/>
          </p:cNvPicPr>
          <p:nvPr>
            <p:ph sz="half" idx="1"/>
          </p:nvPr>
        </p:nvPicPr>
        <p:blipFill>
          <a:blip r:embed="rId3"/>
          <a:srcRect/>
          <a:stretch>
            <a:fillRect/>
          </a:stretch>
        </p:blipFill>
        <p:spPr bwMode="auto">
          <a:xfrm>
            <a:off x="0" y="1219200"/>
            <a:ext cx="4724400" cy="5638800"/>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Projects in Burundi</a:t>
            </a:r>
            <a:endParaRPr lang="en-US" sz="3600" dirty="0"/>
          </a:p>
        </p:txBody>
      </p:sp>
      <p:sp>
        <p:nvSpPr>
          <p:cNvPr id="4" name="Content Placeholder 3"/>
          <p:cNvSpPr>
            <a:spLocks noGrp="1"/>
          </p:cNvSpPr>
          <p:nvPr>
            <p:ph sz="half" idx="2"/>
          </p:nvPr>
        </p:nvSpPr>
        <p:spPr>
          <a:xfrm>
            <a:off x="685800" y="1219200"/>
            <a:ext cx="8077200" cy="5486400"/>
          </a:xfrm>
        </p:spPr>
        <p:txBody>
          <a:bodyPr/>
          <a:lstStyle/>
          <a:p>
            <a:pPr lvl="0" indent="0" algn="just">
              <a:buNone/>
            </a:pPr>
            <a:r>
              <a:rPr lang="en-US" dirty="0" smtClean="0"/>
              <a:t>Under GOI-supported LOC of USD 80 million, a power generation project for </a:t>
            </a:r>
            <a:r>
              <a:rPr lang="en-US" dirty="0" err="1" smtClean="0"/>
              <a:t>Kabu</a:t>
            </a:r>
            <a:r>
              <a:rPr lang="en-US" dirty="0" smtClean="0"/>
              <a:t> Hydro Electric Project is at advanced stage of implementation. </a:t>
            </a:r>
          </a:p>
          <a:p>
            <a:pPr lvl="0" indent="0" algn="just">
              <a:buNone/>
            </a:pPr>
            <a:r>
              <a:rPr lang="en-US" dirty="0" smtClean="0"/>
              <a:t>Two more LOCs for farm </a:t>
            </a:r>
            <a:r>
              <a:rPr lang="en-US" dirty="0" err="1" smtClean="0"/>
              <a:t>mechanisation</a:t>
            </a:r>
            <a:r>
              <a:rPr lang="en-US" dirty="0" smtClean="0"/>
              <a:t> and preparation of DPR for integrated food processing complex have been extended. Contracts awaited.</a:t>
            </a:r>
          </a:p>
          <a:p>
            <a:pPr algn="just"/>
            <a:endParaRPr lang="en-US" dirty="0"/>
          </a:p>
        </p:txBody>
      </p:sp>
    </p:spTree>
    <p:extLst>
      <p:ext uri="{BB962C8B-B14F-4D97-AF65-F5344CB8AC3E}">
        <p14:creationId xmlns:p14="http://schemas.microsoft.com/office/powerpoint/2010/main" val="1515414314"/>
      </p:ext>
    </p:extLst>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Djibouti - Ali </a:t>
            </a:r>
            <a:r>
              <a:rPr lang="en-US" dirty="0" err="1" smtClean="0"/>
              <a:t>Sabieh</a:t>
            </a:r>
            <a:r>
              <a:rPr lang="en-US" dirty="0" smtClean="0"/>
              <a:t> Cement Project</a:t>
            </a:r>
            <a:endParaRPr lang="en-US" dirty="0"/>
          </a:p>
        </p:txBody>
      </p:sp>
      <p:sp>
        <p:nvSpPr>
          <p:cNvPr id="4" name="Content Placeholder 3"/>
          <p:cNvSpPr>
            <a:spLocks noGrp="1"/>
          </p:cNvSpPr>
          <p:nvPr>
            <p:ph sz="half" idx="2"/>
          </p:nvPr>
        </p:nvSpPr>
        <p:spPr>
          <a:xfrm>
            <a:off x="4642338" y="1295400"/>
            <a:ext cx="4120662" cy="5262979"/>
          </a:xfrm>
        </p:spPr>
        <p:txBody>
          <a:bodyPr/>
          <a:lstStyle/>
          <a:p>
            <a:pPr algn="just">
              <a:buNone/>
            </a:pPr>
            <a:r>
              <a:rPr lang="en-US" dirty="0" smtClean="0"/>
              <a:t>	The Ali </a:t>
            </a:r>
            <a:r>
              <a:rPr lang="en-US" dirty="0" err="1" smtClean="0"/>
              <a:t>Sabieh</a:t>
            </a:r>
            <a:r>
              <a:rPr lang="en-US" dirty="0" smtClean="0"/>
              <a:t> cement project in Djibouti has been funded by way of LOCs aggregating USD 49.13 million to the Government of Djibouti.</a:t>
            </a:r>
            <a:endParaRPr lang="en-US" dirty="0"/>
          </a:p>
        </p:txBody>
      </p:sp>
      <p:pic>
        <p:nvPicPr>
          <p:cNvPr id="5" name="Content Placeholder 4" descr="C:\Users\saroj.k\AppData\Local\Microsoft\Windows\Temporary Internet Files\Content.Word\Djibouti.jpg"/>
          <p:cNvPicPr>
            <a:picLocks noGrp="1"/>
          </p:cNvPicPr>
          <p:nvPr>
            <p:ph sz="half" idx="1"/>
          </p:nvPr>
        </p:nvPicPr>
        <p:blipFill>
          <a:blip r:embed="rId3" cstate="print"/>
          <a:srcRect/>
          <a:stretch>
            <a:fillRect/>
          </a:stretch>
        </p:blipFill>
        <p:spPr bwMode="auto">
          <a:xfrm>
            <a:off x="0" y="1219200"/>
            <a:ext cx="4648200" cy="56388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1_whitebook">
  <a:themeElements>
    <a:clrScheme name="">
      <a:dk1>
        <a:srgbClr val="000000"/>
      </a:dk1>
      <a:lt1>
        <a:srgbClr val="FFFFFF"/>
      </a:lt1>
      <a:dk2>
        <a:srgbClr val="6666FF"/>
      </a:dk2>
      <a:lt2>
        <a:srgbClr val="000000"/>
      </a:lt2>
      <a:accent1>
        <a:srgbClr val="A50021"/>
      </a:accent1>
      <a:accent2>
        <a:srgbClr val="0066CC"/>
      </a:accent2>
      <a:accent3>
        <a:srgbClr val="FFFFFF"/>
      </a:accent3>
      <a:accent4>
        <a:srgbClr val="000000"/>
      </a:accent4>
      <a:accent5>
        <a:srgbClr val="CFAAAB"/>
      </a:accent5>
      <a:accent6>
        <a:srgbClr val="005CB9"/>
      </a:accent6>
      <a:hlink>
        <a:srgbClr val="3333FF"/>
      </a:hlink>
      <a:folHlink>
        <a:srgbClr val="009999"/>
      </a:folHlink>
    </a:clrScheme>
    <a:fontScheme name="whitebook">
      <a:majorFont>
        <a:latin typeface="Arial"/>
        <a:ea typeface=""/>
        <a:cs typeface=""/>
      </a:majorFont>
      <a:minorFont>
        <a:latin typeface="Arial"/>
        <a:ea typeface=""/>
        <a:cs typeface="Times New Roma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whitebook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whitebook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whi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book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whitebook 5">
        <a:dk1>
          <a:srgbClr val="000000"/>
        </a:dk1>
        <a:lt1>
          <a:srgbClr val="FFCC66"/>
        </a:lt1>
        <a:dk2>
          <a:srgbClr val="000000"/>
        </a:dk2>
        <a:lt2>
          <a:srgbClr val="99CC00"/>
        </a:lt2>
        <a:accent1>
          <a:srgbClr val="FF9933"/>
        </a:accent1>
        <a:accent2>
          <a:srgbClr val="99FF33"/>
        </a:accent2>
        <a:accent3>
          <a:srgbClr val="AAAAAA"/>
        </a:accent3>
        <a:accent4>
          <a:srgbClr val="DAAE56"/>
        </a:accent4>
        <a:accent5>
          <a:srgbClr val="FFCAAD"/>
        </a:accent5>
        <a:accent6>
          <a:srgbClr val="8AE72D"/>
        </a:accent6>
        <a:hlink>
          <a:srgbClr val="9966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6666FF"/>
    </a:dk2>
    <a:lt2>
      <a:srgbClr val="000000"/>
    </a:lt2>
    <a:accent1>
      <a:srgbClr val="A50021"/>
    </a:accent1>
    <a:accent2>
      <a:srgbClr val="0066CC"/>
    </a:accent2>
    <a:accent3>
      <a:srgbClr val="FFFFFF"/>
    </a:accent3>
    <a:accent4>
      <a:srgbClr val="000000"/>
    </a:accent4>
    <a:accent5>
      <a:srgbClr val="CFAAAB"/>
    </a:accent5>
    <a:accent6>
      <a:srgbClr val="005CB9"/>
    </a:accent6>
    <a:hlink>
      <a:srgbClr val="3333FF"/>
    </a:hlink>
    <a:folHlink>
      <a:srgbClr val="009999"/>
    </a:folHlink>
  </a:clrScheme>
</a:themeOverride>
</file>

<file path=docProps/app.xml><?xml version="1.0" encoding="utf-8"?>
<Properties xmlns="http://schemas.openxmlformats.org/officeDocument/2006/extended-properties" xmlns:vt="http://schemas.openxmlformats.org/officeDocument/2006/docPropsVTypes">
  <TotalTime>1840</TotalTime>
  <Words>1715</Words>
  <Application>Microsoft Office PowerPoint</Application>
  <PresentationFormat>On-screen Show (4:3)</PresentationFormat>
  <Paragraphs>324</Paragraphs>
  <Slides>39</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1_whitebook</vt:lpstr>
      <vt:lpstr>Worksheet</vt:lpstr>
      <vt:lpstr>PowerPoint Presentation</vt:lpstr>
      <vt:lpstr>Our Presence in Africa</vt:lpstr>
      <vt:lpstr>Our Presence in Africa</vt:lpstr>
      <vt:lpstr>PowerPoint Presentation</vt:lpstr>
      <vt:lpstr>PowerPoint Presentation</vt:lpstr>
      <vt:lpstr>Lines of Credit Extended to Africa </vt:lpstr>
      <vt:lpstr>Lines of Credit to East Africa</vt:lpstr>
      <vt:lpstr>Projects in Burundi</vt:lpstr>
      <vt:lpstr>Djibouti - Ali Sabieh Cement Project</vt:lpstr>
      <vt:lpstr>Ethiopia – Sugar factories</vt:lpstr>
      <vt:lpstr>Ethiopia – Sugar factories (contd)</vt:lpstr>
      <vt:lpstr>Other Projects in Ethiopia</vt:lpstr>
      <vt:lpstr>KENYA - KIBOS CANE SUGAR PROCESSING PLANT</vt:lpstr>
      <vt:lpstr>Power Transmission Projects  in Kenya</vt:lpstr>
      <vt:lpstr>Projects in Lesotho</vt:lpstr>
      <vt:lpstr>Malawi - Agro-processing plant</vt:lpstr>
      <vt:lpstr>Malawi-Tractors</vt:lpstr>
      <vt:lpstr>Projects in Mozambique</vt:lpstr>
      <vt:lpstr>Tanzania – Supply of Trucks, other vehicles and spare parts</vt:lpstr>
      <vt:lpstr>Tanzania- Supply of tractors, pumps and equipments</vt:lpstr>
      <vt:lpstr>GOI-supported LOCs to Zambia</vt:lpstr>
      <vt:lpstr>Zambia – Supply of Vehicles</vt:lpstr>
      <vt:lpstr>ZAMBIA - ZAMBEZI PORTLAND CEMENT PLANT</vt:lpstr>
      <vt:lpstr>Impact of the GOI-LOCs</vt:lpstr>
      <vt:lpstr>Impact of the GOI-LOCs</vt:lpstr>
      <vt:lpstr>Some of the Projects supported by  Exim Bank</vt:lpstr>
      <vt:lpstr>MAURITIUS - CONVENTION CENTRE</vt:lpstr>
      <vt:lpstr>MAURITIUS - EBENE CYBER TOWER</vt:lpstr>
      <vt:lpstr>TANZANIA - SONGO SONGO GAS ELECTRICITY PROJECT</vt:lpstr>
      <vt:lpstr>Exim Bank’s Programme for Buyer’s Credit under NEIA</vt:lpstr>
      <vt:lpstr>Buyer’s Credit under NEIA</vt:lpstr>
      <vt:lpstr>Buyer’s Credit under NEIA</vt:lpstr>
      <vt:lpstr>Buyer’s Credit under NEIA</vt:lpstr>
      <vt:lpstr>ECGC’s Positive List of Countries under NEIA </vt:lpstr>
      <vt:lpstr>Buyer’s Credit under NEIA – Projects in East Africa</vt:lpstr>
      <vt:lpstr>In sum</vt:lpstr>
      <vt:lpstr>In sum</vt:lpstr>
      <vt:lpstr>FINANCING, FACILITATING INDIA’S TWO WAY  TRADE &amp; INVESTMENT</vt:lpstr>
      <vt:lpstr>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Basant Bafna</dc:creator>
  <cp:lastModifiedBy>Ms.Geeta Poojary</cp:lastModifiedBy>
  <cp:revision>72</cp:revision>
  <dcterms:created xsi:type="dcterms:W3CDTF">2006-08-16T00:00:00Z</dcterms:created>
  <dcterms:modified xsi:type="dcterms:W3CDTF">2014-03-10T01:10:08Z</dcterms:modified>
</cp:coreProperties>
</file>