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7" r:id="rId1"/>
  </p:sldMasterIdLst>
  <p:notesMasterIdLst>
    <p:notesMasterId r:id="rId26"/>
  </p:notesMasterIdLst>
  <p:handoutMasterIdLst>
    <p:handoutMasterId r:id="rId27"/>
  </p:handoutMasterIdLst>
  <p:sldIdLst>
    <p:sldId id="1280" r:id="rId2"/>
    <p:sldId id="1321" r:id="rId3"/>
    <p:sldId id="1302" r:id="rId4"/>
    <p:sldId id="1289" r:id="rId5"/>
    <p:sldId id="1292" r:id="rId6"/>
    <p:sldId id="1381" r:id="rId7"/>
    <p:sldId id="1382" r:id="rId8"/>
    <p:sldId id="1331" r:id="rId9"/>
    <p:sldId id="1383" r:id="rId10"/>
    <p:sldId id="1374" r:id="rId11"/>
    <p:sldId id="1377" r:id="rId12"/>
    <p:sldId id="1332" r:id="rId13"/>
    <p:sldId id="1333" r:id="rId14"/>
    <p:sldId id="1334" r:id="rId15"/>
    <p:sldId id="1358" r:id="rId16"/>
    <p:sldId id="1335" r:id="rId17"/>
    <p:sldId id="1336" r:id="rId18"/>
    <p:sldId id="1356" r:id="rId19"/>
    <p:sldId id="1376" r:id="rId20"/>
    <p:sldId id="1357" r:id="rId21"/>
    <p:sldId id="1362" r:id="rId22"/>
    <p:sldId id="1355" r:id="rId23"/>
    <p:sldId id="1363" r:id="rId24"/>
    <p:sldId id="1299" r:id="rId25"/>
  </p:sldIdLst>
  <p:sldSz cx="9144000" cy="6858000" type="screen4x3"/>
  <p:notesSz cx="7053263" cy="9356725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>
    <p:present/>
    <p:sldAll/>
    <p:penClr>
      <a:schemeClr val="tx1"/>
    </p:penClr>
  </p:showPr>
  <p:clrMru>
    <a:srgbClr val="00599C"/>
    <a:srgbClr val="005AA0"/>
    <a:srgbClr val="66CC00"/>
    <a:srgbClr val="66FF00"/>
    <a:srgbClr val="FF0000"/>
    <a:srgbClr val="141414"/>
    <a:srgbClr val="FFCC66"/>
    <a:srgbClr val="B2B2B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588" autoAdjust="0"/>
    <p:restoredTop sz="94624" autoAdjust="0"/>
  </p:normalViewPr>
  <p:slideViewPr>
    <p:cSldViewPr>
      <p:cViewPr>
        <p:scale>
          <a:sx n="60" d="100"/>
          <a:sy n="60" d="100"/>
        </p:scale>
        <p:origin x="-1656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1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764" y="-84"/>
      </p:cViewPr>
      <p:guideLst>
        <p:guide orient="horz" pos="2947"/>
        <p:guide pos="222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59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61" tIns="46881" rIns="93761" bIns="46881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pitchFamily="34" charset="0"/>
              </a:defRPr>
            </a:lvl1pPr>
          </a:lstStyle>
          <a:p>
            <a:endParaRPr lang="sv-SE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7325" y="0"/>
            <a:ext cx="30559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61" tIns="46881" rIns="93761" bIns="46881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214859E9-BBED-48D6-8E45-095B35AD28C0}" type="datetime1">
              <a:rPr lang="sv-SE"/>
              <a:pPr/>
              <a:t>2013-03-18</a:t>
            </a:fld>
            <a:endParaRPr lang="sv-SE"/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0000"/>
            <a:ext cx="30559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61" tIns="46881" rIns="93761" bIns="46881" numCol="1" anchor="b" anchorCtr="0" compatLnSpc="1">
            <a:prstTxWarp prst="textNoShape">
              <a:avLst/>
            </a:prstTxWarp>
          </a:bodyPr>
          <a:lstStyle>
            <a:lvl1pPr>
              <a:defRPr>
                <a:cs typeface="Arial" pitchFamily="34" charset="0"/>
              </a:defRPr>
            </a:lvl1pPr>
          </a:lstStyle>
          <a:p>
            <a:endParaRPr lang="sv-SE"/>
          </a:p>
        </p:txBody>
      </p:sp>
      <p:sp>
        <p:nvSpPr>
          <p:cNvPr id="232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7325" y="8890000"/>
            <a:ext cx="30559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61" tIns="46881" rIns="93761" bIns="46881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E3FE4E24-631E-4866-98FF-590FF5D87FCD}" type="slidenum">
              <a:rPr lang="sv-SE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59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61" tIns="46881" rIns="93761" bIns="46881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pitchFamily="34" charset="0"/>
              </a:defRPr>
            </a:lvl1pPr>
          </a:lstStyle>
          <a:p>
            <a:endParaRPr lang="sv-SE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7325" y="0"/>
            <a:ext cx="30559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61" tIns="46881" rIns="93761" bIns="46881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10DAEF82-D880-41FF-8069-D56CC5D6685A}" type="datetime1">
              <a:rPr lang="sv-SE"/>
              <a:pPr/>
              <a:t>2013-03-18</a:t>
            </a:fld>
            <a:endParaRPr lang="sv-S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1675"/>
            <a:ext cx="4678363" cy="3509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9800" y="4445000"/>
            <a:ext cx="5173663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61" tIns="46881" rIns="93761" bIns="468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0000"/>
            <a:ext cx="30559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61" tIns="46881" rIns="93761" bIns="46881" numCol="1" anchor="b" anchorCtr="0" compatLnSpc="1">
            <a:prstTxWarp prst="textNoShape">
              <a:avLst/>
            </a:prstTxWarp>
          </a:bodyPr>
          <a:lstStyle>
            <a:lvl1pPr>
              <a:defRPr>
                <a:cs typeface="Arial" pitchFamily="34" charset="0"/>
              </a:defRPr>
            </a:lvl1pPr>
          </a:lstStyle>
          <a:p>
            <a:endParaRPr lang="sv-SE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7325" y="8890000"/>
            <a:ext cx="30559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61" tIns="46881" rIns="93761" bIns="46881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023A52CC-7F66-4873-B646-919ED52BADA4}" type="slidenum">
              <a:rPr lang="sv-SE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3997325" y="8888413"/>
            <a:ext cx="3055938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4" tIns="45788" rIns="91574" bIns="45788" anchor="b"/>
          <a:lstStyle/>
          <a:p>
            <a:pPr algn="r" defTabSz="915988"/>
            <a:fld id="{32986D75-5687-4392-8D9B-0AC2F1EBF60A}" type="slidenum">
              <a:rPr lang="sv-SE">
                <a:cs typeface="Arial" pitchFamily="34" charset="0"/>
              </a:rPr>
              <a:pPr algn="r" defTabSz="915988"/>
              <a:t>1</a:t>
            </a:fld>
            <a:endParaRPr lang="sv-SE">
              <a:cs typeface="Arial" pitchFamily="34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1675"/>
            <a:ext cx="4678363" cy="3508375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3413"/>
            <a:ext cx="5173663" cy="4211637"/>
          </a:xfrm>
          <a:noFill/>
          <a:ln/>
        </p:spPr>
        <p:txBody>
          <a:bodyPr lIns="91574" tIns="45788" rIns="91574" bIns="45788"/>
          <a:lstStyle/>
          <a:p>
            <a:pPr eaLnBrk="1" hangingPunct="1"/>
            <a:endParaRPr lang="sv-S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994150" y="8886825"/>
            <a:ext cx="305752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64" tIns="46883" rIns="93764" bIns="46883" anchor="b"/>
          <a:lstStyle/>
          <a:p>
            <a:pPr algn="r" defTabSz="920750"/>
            <a:fld id="{4DA379D1-CF9B-42D2-9B92-EF4A7F0F079D}" type="slidenum">
              <a:rPr lang="en-US">
                <a:cs typeface="Arial" pitchFamily="34" charset="0"/>
              </a:rPr>
              <a:pPr algn="r" defTabSz="920750"/>
              <a:t>2</a:t>
            </a:fld>
            <a:endParaRPr lang="en-US">
              <a:cs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1675"/>
            <a:ext cx="4678363" cy="3508375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4445000"/>
            <a:ext cx="5173663" cy="4208463"/>
          </a:xfrm>
          <a:noFill/>
          <a:ln/>
        </p:spPr>
        <p:txBody>
          <a:bodyPr lIns="93764" tIns="46883" rIns="93764" bIns="46883"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76775" cy="3506787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388" y="4443413"/>
            <a:ext cx="5170487" cy="4210050"/>
          </a:xfrm>
          <a:noFill/>
          <a:ln/>
        </p:spPr>
        <p:txBody>
          <a:bodyPr lIns="97270" tIns="48635" rIns="97270" bIns="48635"/>
          <a:lstStyle/>
          <a:p>
            <a:pPr eaLnBrk="1" hangingPunct="1"/>
            <a:endParaRPr lang="en-GB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7450" y="701675"/>
            <a:ext cx="4679950" cy="3509963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xfrm>
            <a:off x="704850" y="4445000"/>
            <a:ext cx="5643563" cy="4210050"/>
          </a:xfrm>
          <a:noFill/>
          <a:ln/>
        </p:spPr>
        <p:txBody>
          <a:bodyPr lIns="93757" tIns="46879" rIns="93757" bIns="46879"/>
          <a:lstStyle/>
          <a:p>
            <a:pPr eaLnBrk="1" hangingPunct="1"/>
            <a:endParaRPr lang="en-GB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995738" y="8888413"/>
            <a:ext cx="30575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57" tIns="45429" rIns="90857" bIns="45429" anchor="b"/>
          <a:lstStyle/>
          <a:p>
            <a:pPr algn="r" defTabSz="908050"/>
            <a:fld id="{364BDF96-7E25-4506-B7C1-91216DAB3B7C}" type="slidenum">
              <a:rPr lang="sv-SE"/>
              <a:pPr algn="r" defTabSz="908050"/>
              <a:t>10</a:t>
            </a:fld>
            <a:endParaRPr lang="sv-SE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1675"/>
            <a:ext cx="4675188" cy="350837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388" y="4445000"/>
            <a:ext cx="5170487" cy="4210050"/>
          </a:xfrm>
          <a:noFill/>
          <a:ln/>
        </p:spPr>
        <p:txBody>
          <a:bodyPr lIns="93165" tIns="46583" rIns="93165" bIns="46583"/>
          <a:lstStyle/>
          <a:p>
            <a:pPr eaLnBrk="1" hangingPunct="1"/>
            <a:endParaRPr lang="en-GB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995738" y="8888413"/>
            <a:ext cx="30575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59" tIns="46880" rIns="93759" bIns="46880" anchor="b"/>
          <a:lstStyle/>
          <a:p>
            <a:pPr algn="r" defTabSz="920750"/>
            <a:fld id="{187795EB-0F22-4443-A59E-2A4075DEFC8F}" type="slidenum">
              <a:rPr lang="sv-SE">
                <a:cs typeface="Arial" pitchFamily="34" charset="0"/>
              </a:rPr>
              <a:pPr algn="r" defTabSz="920750"/>
              <a:t>18</a:t>
            </a:fld>
            <a:endParaRPr lang="sv-SE">
              <a:cs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1675"/>
            <a:ext cx="4678363" cy="3508375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6438" y="4445000"/>
            <a:ext cx="5640387" cy="4210050"/>
          </a:xfrm>
          <a:noFill/>
          <a:ln/>
        </p:spPr>
        <p:txBody>
          <a:bodyPr lIns="93764" tIns="46883" rIns="93764" bIns="46883"/>
          <a:lstStyle/>
          <a:p>
            <a:pPr eaLnBrk="1" hangingPunct="1">
              <a:spcBef>
                <a:spcPct val="0"/>
              </a:spcBef>
            </a:pPr>
            <a:endParaRPr lang="en-GB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3263"/>
            <a:ext cx="4678363" cy="3508375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6438" y="4445000"/>
            <a:ext cx="5640387" cy="4208463"/>
          </a:xfrm>
          <a:noFill/>
          <a:ln/>
        </p:spPr>
        <p:txBody>
          <a:bodyPr/>
          <a:lstStyle/>
          <a:p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-1122363" y="3260725"/>
            <a:ext cx="933450" cy="6461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r"/>
            <a:r>
              <a:rPr lang="en-GB">
                <a:solidFill>
                  <a:schemeClr val="bg1"/>
                </a:solidFill>
              </a:rPr>
              <a:t>Body text</a:t>
            </a:r>
          </a:p>
          <a:p>
            <a:pPr algn="r"/>
            <a:r>
              <a:rPr lang="en-GB">
                <a:solidFill>
                  <a:schemeClr val="bg1"/>
                </a:solidFill>
              </a:rPr>
              <a:t>24pt</a:t>
            </a:r>
          </a:p>
          <a:p>
            <a:pPr algn="r"/>
            <a:r>
              <a:rPr lang="en-GB">
                <a:solidFill>
                  <a:schemeClr val="bg1"/>
                </a:solidFill>
              </a:rPr>
              <a:t>Myriad Pro</a:t>
            </a:r>
          </a:p>
        </p:txBody>
      </p:sp>
      <p:sp>
        <p:nvSpPr>
          <p:cNvPr id="5" name="Line 20"/>
          <p:cNvSpPr>
            <a:spLocks noChangeShapeType="1"/>
          </p:cNvSpPr>
          <p:nvPr/>
        </p:nvSpPr>
        <p:spPr bwMode="auto">
          <a:xfrm flipH="1">
            <a:off x="-1828800" y="1447800"/>
            <a:ext cx="1524000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Line 21"/>
          <p:cNvSpPr>
            <a:spLocks noChangeShapeType="1"/>
          </p:cNvSpPr>
          <p:nvPr/>
        </p:nvSpPr>
        <p:spPr bwMode="auto">
          <a:xfrm flipH="1">
            <a:off x="-1828800" y="5715000"/>
            <a:ext cx="1524000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-1123950" y="6156325"/>
            <a:ext cx="928687" cy="6461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r"/>
            <a:r>
              <a:rPr lang="en-GB">
                <a:solidFill>
                  <a:schemeClr val="bg1"/>
                </a:solidFill>
              </a:rPr>
              <a:t>Footer</a:t>
            </a:r>
          </a:p>
          <a:p>
            <a:pPr algn="r"/>
            <a:r>
              <a:rPr lang="en-GB">
                <a:solidFill>
                  <a:schemeClr val="bg1"/>
                </a:solidFill>
              </a:rPr>
              <a:t>8pt</a:t>
            </a:r>
          </a:p>
          <a:p>
            <a:pPr algn="r"/>
            <a:r>
              <a:rPr lang="en-GB">
                <a:solidFill>
                  <a:schemeClr val="bg1"/>
                </a:solidFill>
              </a:rPr>
              <a:t>Myriad Pro</a:t>
            </a:r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 flipH="1">
            <a:off x="-1828800" y="6096000"/>
            <a:ext cx="1524000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Line 24"/>
          <p:cNvSpPr>
            <a:spLocks noChangeShapeType="1"/>
          </p:cNvSpPr>
          <p:nvPr/>
        </p:nvSpPr>
        <p:spPr bwMode="auto">
          <a:xfrm flipH="1">
            <a:off x="-1828800" y="6858000"/>
            <a:ext cx="1524000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-1471613" y="365125"/>
            <a:ext cx="1279525" cy="6461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r"/>
            <a:r>
              <a:rPr lang="en-GB">
                <a:solidFill>
                  <a:schemeClr val="bg1"/>
                </a:solidFill>
              </a:rPr>
              <a:t>Header</a:t>
            </a:r>
          </a:p>
          <a:p>
            <a:pPr algn="r"/>
            <a:r>
              <a:rPr lang="en-GB">
                <a:solidFill>
                  <a:schemeClr val="bg1"/>
                </a:solidFill>
              </a:rPr>
              <a:t>32pt</a:t>
            </a:r>
          </a:p>
          <a:p>
            <a:pPr algn="r"/>
            <a:r>
              <a:rPr lang="en-GB">
                <a:solidFill>
                  <a:schemeClr val="bg1"/>
                </a:solidFill>
              </a:rPr>
              <a:t>Myriad Pro Bold</a:t>
            </a:r>
          </a:p>
        </p:txBody>
      </p:sp>
      <p:sp>
        <p:nvSpPr>
          <p:cNvPr id="11" name="Line 26"/>
          <p:cNvSpPr>
            <a:spLocks noChangeShapeType="1"/>
          </p:cNvSpPr>
          <p:nvPr/>
        </p:nvSpPr>
        <p:spPr bwMode="auto">
          <a:xfrm flipH="1">
            <a:off x="-1828800" y="228600"/>
            <a:ext cx="1524000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Line 27"/>
          <p:cNvSpPr>
            <a:spLocks noChangeShapeType="1"/>
          </p:cNvSpPr>
          <p:nvPr/>
        </p:nvSpPr>
        <p:spPr bwMode="auto">
          <a:xfrm flipH="1">
            <a:off x="-1828800" y="1143000"/>
            <a:ext cx="1524000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 userDrawn="1"/>
        </p:nvSpPr>
        <p:spPr bwMode="auto">
          <a:xfrm>
            <a:off x="-1495425" y="2917825"/>
            <a:ext cx="1279525" cy="6461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r"/>
            <a:r>
              <a:rPr lang="en-GB">
                <a:solidFill>
                  <a:schemeClr val="bg1"/>
                </a:solidFill>
              </a:rPr>
              <a:t>Header</a:t>
            </a:r>
          </a:p>
          <a:p>
            <a:pPr algn="r"/>
            <a:r>
              <a:rPr lang="en-GB">
                <a:solidFill>
                  <a:schemeClr val="bg1"/>
                </a:solidFill>
              </a:rPr>
              <a:t>32pt</a:t>
            </a:r>
          </a:p>
          <a:p>
            <a:pPr algn="r"/>
            <a:r>
              <a:rPr lang="en-GB">
                <a:solidFill>
                  <a:schemeClr val="bg1"/>
                </a:solidFill>
              </a:rPr>
              <a:t>Myriad Pro Bold</a:t>
            </a:r>
          </a:p>
        </p:txBody>
      </p:sp>
      <p:sp>
        <p:nvSpPr>
          <p:cNvPr id="14" name="Line 22"/>
          <p:cNvSpPr>
            <a:spLocks noChangeShapeType="1"/>
          </p:cNvSpPr>
          <p:nvPr userDrawn="1"/>
        </p:nvSpPr>
        <p:spPr bwMode="auto">
          <a:xfrm flipH="1">
            <a:off x="-1828800" y="2667000"/>
            <a:ext cx="1524000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5" name="Line 23"/>
          <p:cNvSpPr>
            <a:spLocks noChangeShapeType="1"/>
          </p:cNvSpPr>
          <p:nvPr userDrawn="1"/>
        </p:nvSpPr>
        <p:spPr bwMode="auto">
          <a:xfrm flipH="1">
            <a:off x="-1828800" y="3810000"/>
            <a:ext cx="1524000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 userDrawn="1"/>
        </p:nvSpPr>
        <p:spPr bwMode="auto">
          <a:xfrm>
            <a:off x="-1144588" y="4670425"/>
            <a:ext cx="933450" cy="6461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r"/>
            <a:r>
              <a:rPr lang="en-GB">
                <a:solidFill>
                  <a:schemeClr val="bg1"/>
                </a:solidFill>
              </a:rPr>
              <a:t>Subeader</a:t>
            </a:r>
          </a:p>
          <a:p>
            <a:pPr algn="r"/>
            <a:r>
              <a:rPr lang="en-GB">
                <a:solidFill>
                  <a:schemeClr val="bg1"/>
                </a:solidFill>
              </a:rPr>
              <a:t>24pt</a:t>
            </a:r>
          </a:p>
          <a:p>
            <a:pPr algn="r"/>
            <a:r>
              <a:rPr lang="en-GB">
                <a:solidFill>
                  <a:schemeClr val="bg1"/>
                </a:solidFill>
              </a:rPr>
              <a:t>Myriad Pro</a:t>
            </a:r>
          </a:p>
        </p:txBody>
      </p:sp>
      <p:sp>
        <p:nvSpPr>
          <p:cNvPr id="17" name="Line 27"/>
          <p:cNvSpPr>
            <a:spLocks noChangeShapeType="1"/>
          </p:cNvSpPr>
          <p:nvPr userDrawn="1"/>
        </p:nvSpPr>
        <p:spPr bwMode="auto">
          <a:xfrm flipH="1">
            <a:off x="-1828800" y="4114800"/>
            <a:ext cx="1524000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8" name="Line 28"/>
          <p:cNvSpPr>
            <a:spLocks noChangeShapeType="1"/>
          </p:cNvSpPr>
          <p:nvPr userDrawn="1"/>
        </p:nvSpPr>
        <p:spPr bwMode="auto">
          <a:xfrm flipH="1">
            <a:off x="-1828800" y="5867400"/>
            <a:ext cx="1524000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-1292225" y="1195388"/>
            <a:ext cx="1065212" cy="2746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r"/>
            <a:r>
              <a:rPr lang="en-GB">
                <a:solidFill>
                  <a:schemeClr val="bg1"/>
                </a:solidFill>
              </a:rPr>
              <a:t>Empty space</a:t>
            </a:r>
          </a:p>
        </p:txBody>
      </p:sp>
      <p:sp>
        <p:nvSpPr>
          <p:cNvPr id="20" name="Line 31"/>
          <p:cNvSpPr>
            <a:spLocks noChangeShapeType="1"/>
          </p:cNvSpPr>
          <p:nvPr userDrawn="1"/>
        </p:nvSpPr>
        <p:spPr bwMode="auto">
          <a:xfrm flipH="1">
            <a:off x="-1828800" y="0"/>
            <a:ext cx="1524000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1" name="Line 32"/>
          <p:cNvSpPr>
            <a:spLocks noChangeShapeType="1"/>
          </p:cNvSpPr>
          <p:nvPr userDrawn="1"/>
        </p:nvSpPr>
        <p:spPr bwMode="auto">
          <a:xfrm flipH="1">
            <a:off x="-1828800" y="6858000"/>
            <a:ext cx="1524000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2" name="Line 33"/>
          <p:cNvSpPr>
            <a:spLocks noChangeShapeType="1"/>
          </p:cNvSpPr>
          <p:nvPr userDrawn="1"/>
        </p:nvSpPr>
        <p:spPr bwMode="auto">
          <a:xfrm flipH="1">
            <a:off x="-1828800" y="6096000"/>
            <a:ext cx="1524000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3" name="Text Box 34"/>
          <p:cNvSpPr txBox="1">
            <a:spLocks noChangeArrowheads="1"/>
          </p:cNvSpPr>
          <p:nvPr userDrawn="1"/>
        </p:nvSpPr>
        <p:spPr bwMode="auto">
          <a:xfrm>
            <a:off x="-1143000" y="6156325"/>
            <a:ext cx="928687" cy="6461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r"/>
            <a:r>
              <a:rPr lang="en-GB">
                <a:solidFill>
                  <a:schemeClr val="bg1"/>
                </a:solidFill>
              </a:rPr>
              <a:t>Footer</a:t>
            </a:r>
          </a:p>
          <a:p>
            <a:pPr algn="r"/>
            <a:r>
              <a:rPr lang="en-GB">
                <a:solidFill>
                  <a:schemeClr val="bg1"/>
                </a:solidFill>
              </a:rPr>
              <a:t>8pt</a:t>
            </a:r>
          </a:p>
          <a:p>
            <a:pPr algn="r"/>
            <a:r>
              <a:rPr lang="en-GB">
                <a:solidFill>
                  <a:schemeClr val="bg1"/>
                </a:solidFill>
              </a:rPr>
              <a:t>Myriad Pro</a:t>
            </a:r>
          </a:p>
        </p:txBody>
      </p:sp>
      <p:sp>
        <p:nvSpPr>
          <p:cNvPr id="46082" name="Title Placeholder 1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1143000"/>
          </a:xfrm>
          <a:solidFill>
            <a:srgbClr val="00599C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46083" name="Text Placeholder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-105" charset="2"/>
              <a:buNone/>
              <a:defRPr>
                <a:solidFill>
                  <a:srgbClr val="00599C"/>
                </a:solidFill>
              </a:defRPr>
            </a:lvl1pPr>
          </a:lstStyle>
          <a:p>
            <a:r>
              <a:rPr lang="en-GB" noProof="0" dirty="0" err="1" smtClean="0"/>
              <a:t>Klickahärförattändra</a:t>
            </a:r>
            <a:r>
              <a:rPr lang="en-GB" noProof="0" dirty="0" smtClean="0"/>
              <a:t> format </a:t>
            </a:r>
            <a:r>
              <a:rPr lang="en-GB" noProof="0" dirty="0" err="1" smtClean="0"/>
              <a:t>påunderrubrikibakgrunden</a:t>
            </a:r>
            <a:endParaRPr lang="en-GB" noProof="0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6675"/>
            <a:ext cx="82296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 Goes Here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Klicka här för att ändra format på bakgrundstexten</a:t>
            </a:r>
          </a:p>
          <a:p>
            <a:pPr lvl="1"/>
            <a:r>
              <a:rPr lang="en-GB" smtClean="0"/>
              <a:t>Nivå två</a:t>
            </a:r>
          </a:p>
          <a:p>
            <a:pPr lvl="2"/>
            <a:r>
              <a:rPr lang="en-GB" smtClean="0"/>
              <a:t>Nivå tre</a:t>
            </a:r>
          </a:p>
          <a:p>
            <a:pPr lvl="3"/>
            <a:r>
              <a:rPr lang="en-GB" smtClean="0"/>
              <a:t>Nivå fyra</a:t>
            </a:r>
          </a:p>
          <a:p>
            <a:pPr lvl="4"/>
            <a:r>
              <a:rPr lang="en-GB" smtClean="0"/>
              <a:t>Nivå fem</a:t>
            </a:r>
          </a:p>
        </p:txBody>
      </p:sp>
      <p:pic>
        <p:nvPicPr>
          <p:cNvPr id="1028" name="Picture 29" descr="VNL_LOGO.png"/>
          <p:cNvPicPr>
            <a:picLocks noChangeAspect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591188" y="6327775"/>
            <a:ext cx="8382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0"/>
          <p:cNvSpPr txBox="1">
            <a:spLocks noChangeArrowheads="1"/>
          </p:cNvSpPr>
          <p:nvPr userDrawn="1"/>
        </p:nvSpPr>
        <p:spPr bwMode="auto">
          <a:xfrm>
            <a:off x="69850" y="6345238"/>
            <a:ext cx="3854450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262626"/>
                </a:solidFill>
                <a:cs typeface="Arial" pitchFamily="34" charset="0"/>
              </a:rPr>
              <a:t>Africa </a:t>
            </a:r>
            <a:r>
              <a:rPr lang="en-GB" dirty="0">
                <a:solidFill>
                  <a:srgbClr val="262626"/>
                </a:solidFill>
                <a:cs typeface="Arial" pitchFamily="34" charset="0"/>
              </a:rPr>
              <a:t>– Knowledge Economy –  6</a:t>
            </a:r>
            <a:r>
              <a:rPr lang="en-GB" baseline="30000" dirty="0">
                <a:solidFill>
                  <a:srgbClr val="262626"/>
                </a:solidFill>
                <a:cs typeface="Arial" pitchFamily="34" charset="0"/>
              </a:rPr>
              <a:t>st</a:t>
            </a:r>
            <a:r>
              <a:rPr lang="en-GB" dirty="0">
                <a:solidFill>
                  <a:srgbClr val="262626"/>
                </a:solidFill>
                <a:cs typeface="Arial" pitchFamily="34" charset="0"/>
              </a:rPr>
              <a:t> March 2013 </a:t>
            </a:r>
          </a:p>
          <a:p>
            <a:r>
              <a:rPr lang="en-GB" dirty="0">
                <a:solidFill>
                  <a:srgbClr val="262626"/>
                </a:solidFill>
                <a:cs typeface="Arial" pitchFamily="34" charset="0"/>
              </a:rPr>
              <a:t>Company Confidential |   © 2013 VNL – REV  </a:t>
            </a:r>
            <a:r>
              <a:rPr lang="en-GB" dirty="0" smtClean="0">
                <a:solidFill>
                  <a:srgbClr val="262626"/>
                </a:solidFill>
                <a:cs typeface="Arial" pitchFamily="34" charset="0"/>
              </a:rPr>
              <a:t>E</a:t>
            </a:r>
            <a:endParaRPr lang="en-GB" dirty="0">
              <a:solidFill>
                <a:srgbClr val="262626"/>
              </a:solidFill>
              <a:cs typeface="Arial" pitchFamily="34" charset="0"/>
            </a:endParaRPr>
          </a:p>
        </p:txBody>
      </p:sp>
      <p:pic>
        <p:nvPicPr>
          <p:cNvPr id="1030" name="Picture 29" descr="VNL_LOGO.png"/>
          <p:cNvPicPr>
            <a:picLocks noChangeAspect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914788" y="6394450"/>
            <a:ext cx="149383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5105400" y="6459538"/>
            <a:ext cx="3657600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r"/>
            <a:fld id="{940AB616-68FC-4358-B482-05119D9B5561}" type="slidenum">
              <a:rPr lang="en-US" sz="1000">
                <a:solidFill>
                  <a:srgbClr val="7F7F7F"/>
                </a:solidFill>
                <a:latin typeface="Myriad Pro" pitchFamily="34" charset="0"/>
              </a:rPr>
              <a:pPr algn="r"/>
              <a:t>‹#›</a:t>
            </a:fld>
            <a:endParaRPr lang="en-US" sz="1000">
              <a:solidFill>
                <a:srgbClr val="7F7F7F"/>
              </a:solidFill>
              <a:latin typeface="Myriad Pro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2" r:id="rId2"/>
    <p:sldLayoutId id="2147484203" r:id="rId3"/>
    <p:sldLayoutId id="2147484204" r:id="rId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599C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599C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599C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599C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599C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599C"/>
          </a:solidFill>
          <a:latin typeface="Myriad Pro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599C"/>
          </a:solidFill>
          <a:latin typeface="Myriad Pro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599C"/>
          </a:solidFill>
          <a:latin typeface="Myriad Pro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599C"/>
          </a:solidFill>
          <a:latin typeface="Myriad Pro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99C"/>
        </a:buClr>
        <a:buFont typeface="Wingdings" pitchFamily="2" charset="2"/>
        <a:buChar char="§"/>
        <a:defRPr sz="2400" kern="1200">
          <a:solidFill>
            <a:srgbClr val="141414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99C"/>
        </a:buClr>
        <a:buFont typeface="Wingdings" pitchFamily="2" charset="2"/>
        <a:buChar char="§"/>
        <a:defRPr sz="2200" kern="1200">
          <a:solidFill>
            <a:srgbClr val="82828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99C"/>
        </a:buClr>
        <a:buFont typeface="Wingdings" pitchFamily="2" charset="2"/>
        <a:buChar char="§"/>
        <a:defRPr sz="2000" i="1" kern="1200">
          <a:solidFill>
            <a:srgbClr val="82828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599C"/>
        </a:buClr>
        <a:buFont typeface="Wingdings" pitchFamily="2" charset="2"/>
        <a:buChar char="§"/>
        <a:defRPr sz="2000" kern="1200">
          <a:solidFill>
            <a:srgbClr val="82828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99C"/>
        </a:buClr>
        <a:buFont typeface="Wingdings" pitchFamily="2" charset="2"/>
        <a:buChar char="§"/>
        <a:defRPr sz="1600" i="1" kern="1200">
          <a:solidFill>
            <a:srgbClr val="82828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ctrTitle" idx="4294967295"/>
          </p:nvPr>
        </p:nvSpPr>
        <p:spPr>
          <a:xfrm>
            <a:off x="0" y="2636838"/>
            <a:ext cx="9144000" cy="1223962"/>
          </a:xfrm>
          <a:solidFill>
            <a:srgbClr val="00599C"/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Enabling rural areas in </a:t>
            </a:r>
            <a:r>
              <a:rPr lang="en-US" dirty="0" smtClean="0">
                <a:solidFill>
                  <a:schemeClr val="bg1"/>
                </a:solidFill>
              </a:rPr>
              <a:t>Africa </a:t>
            </a:r>
            <a:r>
              <a:rPr lang="en-US" dirty="0" smtClean="0">
                <a:solidFill>
                  <a:schemeClr val="bg1"/>
                </a:solidFill>
              </a:rPr>
              <a:t>with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GSM and Broadband</a:t>
            </a:r>
          </a:p>
        </p:txBody>
      </p:sp>
      <p:sp>
        <p:nvSpPr>
          <p:cNvPr id="9219" name="Rectangle 3"/>
          <p:cNvSpPr>
            <a:spLocks noGrp="1"/>
          </p:cNvSpPr>
          <p:nvPr>
            <p:ph type="subTitle" idx="4294967295"/>
          </p:nvPr>
        </p:nvSpPr>
        <p:spPr>
          <a:xfrm>
            <a:off x="1066800" y="4291013"/>
            <a:ext cx="7010400" cy="506412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rgbClr val="00599C"/>
                </a:solidFill>
              </a:rPr>
              <a:t>Sustainable solutions from VNL</a:t>
            </a:r>
            <a:endParaRPr lang="en-US" b="1" dirty="0" smtClean="0">
              <a:solidFill>
                <a:srgbClr val="FF599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7504" y="1773238"/>
            <a:ext cx="3714750" cy="38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E-Gurukul Features</a:t>
            </a:r>
          </a:p>
        </p:txBody>
      </p:sp>
      <p:sp>
        <p:nvSpPr>
          <p:cNvPr id="33796" name="Content Placeholder 3"/>
          <p:cNvSpPr>
            <a:spLocks noGrp="1"/>
          </p:cNvSpPr>
          <p:nvPr>
            <p:ph sz="half" idx="2"/>
          </p:nvPr>
        </p:nvSpPr>
        <p:spPr>
          <a:xfrm>
            <a:off x="3707904" y="981075"/>
            <a:ext cx="5256584" cy="5145088"/>
          </a:xfrm>
        </p:spPr>
        <p:txBody>
          <a:bodyPr/>
          <a:lstStyle/>
          <a:p>
            <a:r>
              <a:rPr lang="en-US" sz="2400" dirty="0" smtClean="0"/>
              <a:t>Smart engineered system is rugged, robust and self-contained </a:t>
            </a:r>
          </a:p>
          <a:p>
            <a:r>
              <a:rPr lang="en-US" sz="2400" dirty="0" smtClean="0"/>
              <a:t>High bandwidth </a:t>
            </a:r>
          </a:p>
          <a:p>
            <a:r>
              <a:rPr lang="en-US" sz="2400" dirty="0" smtClean="0"/>
              <a:t>Tamper-proof housing keeps all the peripherals secure </a:t>
            </a:r>
          </a:p>
          <a:p>
            <a:r>
              <a:rPr lang="en-US" sz="2400" dirty="0" smtClean="0"/>
              <a:t>State-of-the-art security features are built in </a:t>
            </a:r>
          </a:p>
          <a:p>
            <a:r>
              <a:rPr lang="en-US" sz="2400" dirty="0" smtClean="0"/>
              <a:t>Simple to install and connect</a:t>
            </a:r>
          </a:p>
          <a:p>
            <a:r>
              <a:rPr lang="en-US" sz="2400" dirty="0" smtClean="0"/>
              <a:t> Near zero maintenance </a:t>
            </a:r>
          </a:p>
          <a:p>
            <a:r>
              <a:rPr lang="en-US" sz="2400" dirty="0" smtClean="0"/>
              <a:t>No need of Grid Power or Diesel</a:t>
            </a:r>
          </a:p>
          <a:p>
            <a:r>
              <a:rPr lang="en-US" sz="2400" dirty="0" smtClean="0"/>
              <a:t>Totally, solar-powered solution</a:t>
            </a:r>
          </a:p>
          <a:p>
            <a:r>
              <a:rPr lang="en-US" sz="2400" dirty="0" smtClean="0"/>
              <a:t>3 days Autonomy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E-Gurukul: Applications</a:t>
            </a:r>
          </a:p>
        </p:txBody>
      </p:sp>
      <p:pic>
        <p:nvPicPr>
          <p:cNvPr id="38915" name="Content Placeholder 6" descr="Hospital.png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57200" y="1052513"/>
            <a:ext cx="4038600" cy="4525962"/>
          </a:xfrm>
        </p:spPr>
      </p:pic>
      <p:pic>
        <p:nvPicPr>
          <p:cNvPr id="38916" name="Content Placeholder 7" descr="School.png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648200" y="1052513"/>
            <a:ext cx="4038600" cy="4525962"/>
          </a:xfrm>
        </p:spPr>
      </p:pic>
      <p:sp>
        <p:nvSpPr>
          <p:cNvPr id="38917" name="Rectangle 8"/>
          <p:cNvSpPr>
            <a:spLocks noChangeArrowheads="1"/>
          </p:cNvSpPr>
          <p:nvPr/>
        </p:nvSpPr>
        <p:spPr bwMode="auto">
          <a:xfrm>
            <a:off x="2197100" y="5672138"/>
            <a:ext cx="1223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>
                <a:cs typeface="Arial" pitchFamily="34" charset="0"/>
              </a:rPr>
              <a:t>Hospitals</a:t>
            </a:r>
            <a:endParaRPr lang="en-US" sz="1800" b="1">
              <a:cs typeface="Arial" pitchFamily="34" charset="0"/>
            </a:endParaRPr>
          </a:p>
        </p:txBody>
      </p:sp>
      <p:sp>
        <p:nvSpPr>
          <p:cNvPr id="38918" name="Rectangle 9"/>
          <p:cNvSpPr>
            <a:spLocks noChangeArrowheads="1"/>
          </p:cNvSpPr>
          <p:nvPr/>
        </p:nvSpPr>
        <p:spPr bwMode="auto">
          <a:xfrm>
            <a:off x="6011863" y="5672138"/>
            <a:ext cx="1082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>
                <a:cs typeface="Arial" pitchFamily="34" charset="0"/>
              </a:rPr>
              <a:t>Schools</a:t>
            </a:r>
            <a:endParaRPr lang="en-US" sz="1800" b="1"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VBTSinVillage2.jpg"/>
          <p:cNvPicPr>
            <a:picLocks noChangeAspect="1"/>
          </p:cNvPicPr>
          <p:nvPr/>
        </p:nvPicPr>
        <p:blipFill>
          <a:blip r:embed="rId2" cstate="email"/>
          <a:srcRect l="-3228" t="-2" b="-534"/>
          <a:stretch>
            <a:fillRect/>
          </a:stretch>
        </p:blipFill>
        <p:spPr bwMode="auto">
          <a:xfrm>
            <a:off x="-330200" y="0"/>
            <a:ext cx="94742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itle 4"/>
          <p:cNvSpPr txBox="1">
            <a:spLocks/>
          </p:cNvSpPr>
          <p:nvPr/>
        </p:nvSpPr>
        <p:spPr bwMode="auto">
          <a:xfrm>
            <a:off x="0" y="5257800"/>
            <a:ext cx="9144000" cy="1143000"/>
          </a:xfrm>
          <a:prstGeom prst="rect">
            <a:avLst/>
          </a:prstGeom>
          <a:solidFill>
            <a:srgbClr val="00599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 b="1">
                <a:solidFill>
                  <a:schemeClr val="bg1"/>
                </a:solidFill>
                <a:cs typeface="Arial" pitchFamily="34" charset="0"/>
              </a:rPr>
              <a:t>From Rajasthan, India, </a:t>
            </a:r>
            <a:br>
              <a:rPr lang="en-US" sz="3200" b="1">
                <a:solidFill>
                  <a:schemeClr val="bg1"/>
                </a:solidFill>
                <a:cs typeface="Arial" pitchFamily="34" charset="0"/>
              </a:rPr>
            </a:br>
            <a:r>
              <a:rPr lang="en-US" sz="3200" b="1">
                <a:solidFill>
                  <a:schemeClr val="bg1"/>
                </a:solidFill>
                <a:cs typeface="Arial" pitchFamily="34" charset="0"/>
              </a:rPr>
              <a:t>VNL  has traveled across the world.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/>
          </p:cNvPicPr>
          <p:nvPr/>
        </p:nvPicPr>
        <p:blipFill>
          <a:blip r:embed="rId2" cstate="email"/>
          <a:srcRect r="-684"/>
          <a:stretch>
            <a:fillRect/>
          </a:stretch>
        </p:blipFill>
        <p:spPr bwMode="auto">
          <a:xfrm>
            <a:off x="-14288" y="0"/>
            <a:ext cx="92202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itle 5"/>
          <p:cNvSpPr txBox="1">
            <a:spLocks/>
          </p:cNvSpPr>
          <p:nvPr/>
        </p:nvSpPr>
        <p:spPr bwMode="auto">
          <a:xfrm>
            <a:off x="395288" y="152400"/>
            <a:ext cx="83534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rgbClr val="00599C"/>
                </a:solidFill>
                <a:cs typeface="Arial" pitchFamily="34" charset="0"/>
              </a:rPr>
              <a:t>Bhutan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5"/>
          <p:cNvSpPr txBox="1">
            <a:spLocks/>
          </p:cNvSpPr>
          <p:nvPr/>
        </p:nvSpPr>
        <p:spPr bwMode="auto">
          <a:xfrm>
            <a:off x="179388" y="152400"/>
            <a:ext cx="83534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rgbClr val="FFFFFF"/>
                </a:solidFill>
                <a:latin typeface="Myriad Pro" pitchFamily="34" charset="0"/>
              </a:rPr>
              <a:t>Indonesia</a:t>
            </a:r>
          </a:p>
        </p:txBody>
      </p:sp>
      <p:pic>
        <p:nvPicPr>
          <p:cNvPr id="45059" name="Picture 2" descr="Image 8060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89200" y="0"/>
            <a:ext cx="4267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itle 5"/>
          <p:cNvSpPr txBox="1">
            <a:spLocks/>
          </p:cNvSpPr>
          <p:nvPr/>
        </p:nvSpPr>
        <p:spPr bwMode="auto">
          <a:xfrm>
            <a:off x="395288" y="152400"/>
            <a:ext cx="83534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rgbClr val="00599C"/>
                </a:solidFill>
                <a:cs typeface="Arial" pitchFamily="34" charset="0"/>
              </a:rPr>
              <a:t>Indonesia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-76200"/>
            <a:ext cx="923925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itle 5"/>
          <p:cNvSpPr txBox="1">
            <a:spLocks/>
          </p:cNvSpPr>
          <p:nvPr/>
        </p:nvSpPr>
        <p:spPr bwMode="auto">
          <a:xfrm>
            <a:off x="179388" y="-1588"/>
            <a:ext cx="8353425" cy="900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 dirty="0">
                <a:solidFill>
                  <a:srgbClr val="00599C"/>
                </a:solidFill>
                <a:latin typeface="Myriad Pro" pitchFamily="34" charset="0"/>
              </a:rPr>
              <a:t>Kenya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le 5"/>
          <p:cNvSpPr txBox="1">
            <a:spLocks/>
          </p:cNvSpPr>
          <p:nvPr/>
        </p:nvSpPr>
        <p:spPr bwMode="auto">
          <a:xfrm>
            <a:off x="250825" y="152400"/>
            <a:ext cx="849788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rgbClr val="00599C"/>
                </a:solidFill>
                <a:cs typeface="Arial" pitchFamily="34" charset="0"/>
              </a:rPr>
              <a:t>Uganda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4288"/>
            <a:ext cx="9161463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itle 5"/>
          <p:cNvSpPr txBox="1">
            <a:spLocks/>
          </p:cNvSpPr>
          <p:nvPr/>
        </p:nvSpPr>
        <p:spPr bwMode="auto">
          <a:xfrm>
            <a:off x="250825" y="152400"/>
            <a:ext cx="849788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b="1">
                <a:solidFill>
                  <a:schemeClr val="bg1"/>
                </a:solidFill>
                <a:cs typeface="Arial" pitchFamily="34" charset="0"/>
              </a:rPr>
              <a:t>Bolivia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About VNL</a:t>
            </a:r>
          </a:p>
        </p:txBody>
      </p:sp>
      <p:sp>
        <p:nvSpPr>
          <p:cNvPr id="59395" name="Rectangle 3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18488" cy="48768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GB" b="1" smtClean="0"/>
              <a:t>What we do</a:t>
            </a:r>
          </a:p>
          <a:p>
            <a:pPr lvl="1" eaLnBrk="1" hangingPunct="1">
              <a:lnSpc>
                <a:spcPct val="110000"/>
              </a:lnSpc>
            </a:pPr>
            <a:r>
              <a:rPr lang="en-GB" smtClean="0">
                <a:solidFill>
                  <a:srgbClr val="595959"/>
                </a:solidFill>
              </a:rPr>
              <a:t>Design, develop and manufacture telecom infrastructure</a:t>
            </a:r>
          </a:p>
          <a:p>
            <a:pPr lvl="1" eaLnBrk="1" hangingPunct="1">
              <a:lnSpc>
                <a:spcPct val="110000"/>
              </a:lnSpc>
            </a:pPr>
            <a:r>
              <a:rPr lang="en-GB" smtClean="0">
                <a:solidFill>
                  <a:srgbClr val="595959"/>
                </a:solidFill>
              </a:rPr>
              <a:t>Specialize in low density, completely solar powered networks for low revenue markets.</a:t>
            </a:r>
          </a:p>
          <a:p>
            <a:pPr lvl="1" eaLnBrk="1" hangingPunct="1">
              <a:lnSpc>
                <a:spcPct val="110000"/>
              </a:lnSpc>
              <a:buFont typeface="Wingdings" pitchFamily="2" charset="2"/>
              <a:buNone/>
            </a:pPr>
            <a:endParaRPr lang="en-GB" sz="600" smtClean="0"/>
          </a:p>
          <a:p>
            <a:pPr eaLnBrk="1" hangingPunct="1">
              <a:lnSpc>
                <a:spcPct val="110000"/>
              </a:lnSpc>
            </a:pPr>
            <a:r>
              <a:rPr lang="en-GB" b="1" smtClean="0"/>
              <a:t>Company facts</a:t>
            </a:r>
          </a:p>
          <a:p>
            <a:pPr lvl="1" eaLnBrk="1" hangingPunct="1">
              <a:lnSpc>
                <a:spcPct val="110000"/>
              </a:lnSpc>
            </a:pPr>
            <a:r>
              <a:rPr lang="en-GB" smtClean="0">
                <a:solidFill>
                  <a:srgbClr val="595959"/>
                </a:solidFill>
              </a:rPr>
              <a:t>Founded in 2004; head office in New Delhi</a:t>
            </a:r>
          </a:p>
          <a:p>
            <a:pPr lvl="1" eaLnBrk="1" hangingPunct="1">
              <a:lnSpc>
                <a:spcPct val="110000"/>
              </a:lnSpc>
            </a:pPr>
            <a:r>
              <a:rPr lang="en-GB" smtClean="0">
                <a:solidFill>
                  <a:srgbClr val="595959"/>
                </a:solidFill>
              </a:rPr>
              <a:t>Part of billion dollar group - Shyam – India’s leading diversified telecommunications group.</a:t>
            </a:r>
          </a:p>
          <a:p>
            <a:pPr lvl="1" eaLnBrk="1" hangingPunct="1">
              <a:lnSpc>
                <a:spcPct val="110000"/>
              </a:lnSpc>
            </a:pPr>
            <a:endParaRPr lang="en-GB" sz="1800" smtClean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0524543">
            <a:off x="1422400" y="2290763"/>
            <a:ext cx="2509838" cy="3438525"/>
          </a:xfrm>
        </p:spPr>
      </p:pic>
      <p:pic>
        <p:nvPicPr>
          <p:cNvPr id="61443" name="Content Placeholder 6" descr="TIME MAGAZINE - Technology Pioneer 2010 award_Page_3.jpg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 rot="318762">
            <a:off x="4543425" y="1341438"/>
            <a:ext cx="3473450" cy="4759325"/>
          </a:xfrm>
        </p:spPr>
      </p:pic>
      <p:sp>
        <p:nvSpPr>
          <p:cNvPr id="61444" name="Title 2"/>
          <p:cNvSpPr>
            <a:spLocks noGrp="1"/>
          </p:cNvSpPr>
          <p:nvPr>
            <p:ph type="title"/>
          </p:nvPr>
        </p:nvSpPr>
        <p:spPr>
          <a:xfrm>
            <a:off x="323850" y="76200"/>
            <a:ext cx="8424863" cy="1120775"/>
          </a:xfrm>
        </p:spPr>
        <p:txBody>
          <a:bodyPr/>
          <a:lstStyle/>
          <a:p>
            <a:r>
              <a:rPr lang="en-US" smtClean="0"/>
              <a:t>The Man behind VNL</a:t>
            </a:r>
            <a:br>
              <a:rPr lang="en-US" smtClean="0"/>
            </a:br>
            <a:r>
              <a:rPr lang="en-US" sz="2000" smtClean="0"/>
              <a:t>One of 8 people who will change your life – TIME Magazine</a:t>
            </a:r>
            <a:endParaRPr 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SX6827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1989138"/>
            <a:ext cx="417671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1981200"/>
            <a:ext cx="44196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itle 1"/>
          <p:cNvSpPr txBox="1">
            <a:spLocks/>
          </p:cNvSpPr>
          <p:nvPr/>
        </p:nvSpPr>
        <p:spPr bwMode="auto">
          <a:xfrm>
            <a:off x="1530350" y="76200"/>
            <a:ext cx="6026150" cy="685800"/>
          </a:xfrm>
          <a:prstGeom prst="rect">
            <a:avLst/>
          </a:prstGeom>
          <a:solidFill>
            <a:srgbClr val="005AA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cs typeface="Arial" pitchFamily="34" charset="0"/>
              </a:rPr>
              <a:t>The Great Divide</a:t>
            </a:r>
          </a:p>
        </p:txBody>
      </p:sp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5219700" y="1524000"/>
            <a:ext cx="3124200" cy="369888"/>
          </a:xfrm>
          <a:prstGeom prst="rect">
            <a:avLst/>
          </a:prstGeom>
          <a:solidFill>
            <a:srgbClr val="005AA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rgbClr val="FFFFFF"/>
                </a:solidFill>
                <a:cs typeface="Arial" pitchFamily="34" charset="0"/>
              </a:rPr>
              <a:t>Village</a:t>
            </a:r>
          </a:p>
        </p:txBody>
      </p:sp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849313" y="1524000"/>
            <a:ext cx="3124200" cy="369888"/>
          </a:xfrm>
          <a:prstGeom prst="rect">
            <a:avLst/>
          </a:prstGeom>
          <a:solidFill>
            <a:srgbClr val="005AA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rgbClr val="FFFFFF"/>
                </a:solidFill>
                <a:cs typeface="Arial" pitchFamily="34" charset="0"/>
              </a:rPr>
              <a:t>City</a:t>
            </a:r>
          </a:p>
        </p:txBody>
      </p:sp>
    </p:spTree>
  </p:cSld>
  <p:clrMapOvr>
    <a:masterClrMapping/>
  </p:clrMapOvr>
  <p:transition spd="slow" advTm="65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 idx="4294967295"/>
          </p:nvPr>
        </p:nvSpPr>
        <p:spPr>
          <a:xfrm>
            <a:off x="468313" y="115888"/>
            <a:ext cx="8229600" cy="720725"/>
          </a:xfrm>
        </p:spPr>
        <p:txBody>
          <a:bodyPr/>
          <a:lstStyle/>
          <a:p>
            <a:r>
              <a:rPr lang="en-US" smtClean="0"/>
              <a:t>About Shyam Group</a:t>
            </a:r>
            <a:endParaRPr lang="en-US" sz="2400" b="0" smtClean="0"/>
          </a:p>
        </p:txBody>
      </p:sp>
      <p:pic>
        <p:nvPicPr>
          <p:cNvPr id="62467" name="Picture 1" descr="shyam-group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088" y="838200"/>
            <a:ext cx="7435850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new member of The Club.</a:t>
            </a:r>
          </a:p>
        </p:txBody>
      </p:sp>
      <p:grpSp>
        <p:nvGrpSpPr>
          <p:cNvPr id="63491" name="Group 11"/>
          <p:cNvGrpSpPr>
            <a:grpSpLocks/>
          </p:cNvGrpSpPr>
          <p:nvPr/>
        </p:nvGrpSpPr>
        <p:grpSpPr bwMode="auto">
          <a:xfrm>
            <a:off x="990600" y="4826000"/>
            <a:ext cx="1914525" cy="889000"/>
            <a:chOff x="990600" y="1447800"/>
            <a:chExt cx="1914525" cy="889000"/>
          </a:xfrm>
        </p:grpSpPr>
        <p:sp>
          <p:nvSpPr>
            <p:cNvPr id="10" name="Rounded Rectangle 9"/>
            <p:cNvSpPr>
              <a:spLocks noChangeArrowheads="1"/>
            </p:cNvSpPr>
            <p:nvPr/>
          </p:nvSpPr>
          <p:spPr bwMode="auto">
            <a:xfrm>
              <a:off x="990600" y="1447800"/>
              <a:ext cx="1914525" cy="889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Myriad Pro" pitchFamily="34" charset="0"/>
              </a:endParaRPr>
            </a:p>
          </p:txBody>
        </p:sp>
        <p:sp>
          <p:nvSpPr>
            <p:cNvPr id="63506" name="Rounded Rectangle 10"/>
            <p:cNvSpPr>
              <a:spLocks noChangeArrowheads="1"/>
            </p:cNvSpPr>
            <p:nvPr/>
          </p:nvSpPr>
          <p:spPr bwMode="auto">
            <a:xfrm>
              <a:off x="1123382" y="1521883"/>
              <a:ext cx="1696825" cy="731573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 cstate="email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Prelo Slab ExtraLight" charset="0"/>
              </a:endParaRPr>
            </a:p>
          </p:txBody>
        </p:sp>
      </p:grpSp>
      <p:grpSp>
        <p:nvGrpSpPr>
          <p:cNvPr id="63492" name="Group 3"/>
          <p:cNvGrpSpPr>
            <a:grpSpLocks/>
          </p:cNvGrpSpPr>
          <p:nvPr/>
        </p:nvGrpSpPr>
        <p:grpSpPr bwMode="auto">
          <a:xfrm>
            <a:off x="990600" y="3606800"/>
            <a:ext cx="1914525" cy="889000"/>
            <a:chOff x="990600" y="3596217"/>
            <a:chExt cx="1914525" cy="889000"/>
          </a:xfrm>
        </p:grpSpPr>
        <p:sp>
          <p:nvSpPr>
            <p:cNvPr id="7" name="Rounded Rectangle 6"/>
            <p:cNvSpPr>
              <a:spLocks noChangeArrowheads="1"/>
            </p:cNvSpPr>
            <p:nvPr/>
          </p:nvSpPr>
          <p:spPr bwMode="auto">
            <a:xfrm>
              <a:off x="990600" y="3596217"/>
              <a:ext cx="1914525" cy="889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Myriad Pro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1123950" y="3670830"/>
              <a:ext cx="1697038" cy="739775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504" name="Rounded Rectangle 13"/>
            <p:cNvSpPr>
              <a:spLocks noChangeArrowheads="1"/>
            </p:cNvSpPr>
            <p:nvPr/>
          </p:nvSpPr>
          <p:spPr bwMode="auto">
            <a:xfrm>
              <a:off x="1480039" y="3670300"/>
              <a:ext cx="890872" cy="740833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Prelo Slab ExtraLight" charset="0"/>
              </a:endParaRPr>
            </a:p>
          </p:txBody>
        </p:sp>
      </p:grpSp>
      <p:grpSp>
        <p:nvGrpSpPr>
          <p:cNvPr id="63493" name="Group 2"/>
          <p:cNvGrpSpPr>
            <a:grpSpLocks/>
          </p:cNvGrpSpPr>
          <p:nvPr/>
        </p:nvGrpSpPr>
        <p:grpSpPr bwMode="auto">
          <a:xfrm>
            <a:off x="990600" y="1219200"/>
            <a:ext cx="1914525" cy="889000"/>
            <a:chOff x="990600" y="4633383"/>
            <a:chExt cx="1914525" cy="889000"/>
          </a:xfrm>
        </p:grpSpPr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990600" y="4633383"/>
              <a:ext cx="1914525" cy="889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Myriad Pro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1123950" y="4707996"/>
              <a:ext cx="1697038" cy="739775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501" name="Rounded Rectangle 15"/>
            <p:cNvSpPr>
              <a:spLocks noChangeArrowheads="1"/>
            </p:cNvSpPr>
            <p:nvPr/>
          </p:nvSpPr>
          <p:spPr bwMode="auto">
            <a:xfrm>
              <a:off x="1123382" y="4855633"/>
              <a:ext cx="1696825" cy="4445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Prelo Slab ExtraLight" charset="0"/>
              </a:endParaRPr>
            </a:p>
          </p:txBody>
        </p:sp>
      </p:grpSp>
      <p:grpSp>
        <p:nvGrpSpPr>
          <p:cNvPr id="63494" name="Group 1"/>
          <p:cNvGrpSpPr>
            <a:grpSpLocks/>
          </p:cNvGrpSpPr>
          <p:nvPr/>
        </p:nvGrpSpPr>
        <p:grpSpPr bwMode="auto">
          <a:xfrm>
            <a:off x="990600" y="2387600"/>
            <a:ext cx="1914525" cy="889000"/>
            <a:chOff x="990600" y="5670550"/>
            <a:chExt cx="1914525" cy="889000"/>
          </a:xfrm>
        </p:grpSpPr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990600" y="5670550"/>
              <a:ext cx="1914525" cy="889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Myriad Pro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1123950" y="5745163"/>
              <a:ext cx="1697038" cy="73025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498" name="Rounded Rectangle 17"/>
            <p:cNvSpPr>
              <a:spLocks noChangeArrowheads="1"/>
            </p:cNvSpPr>
            <p:nvPr/>
          </p:nvSpPr>
          <p:spPr bwMode="auto">
            <a:xfrm>
              <a:off x="1123382" y="5892800"/>
              <a:ext cx="1696825" cy="4445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Prelo Slab ExtraLight" charset="0"/>
              </a:endParaRPr>
            </a:p>
          </p:txBody>
        </p:sp>
      </p:grpSp>
      <p:pic>
        <p:nvPicPr>
          <p:cNvPr id="63495" name="Picture 18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191000" y="2386013"/>
            <a:ext cx="41910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r>
              <a:rPr lang="en-US" smtClean="0"/>
              <a:t>Worldwide recognition</a:t>
            </a:r>
          </a:p>
        </p:txBody>
      </p:sp>
      <p:pic>
        <p:nvPicPr>
          <p:cNvPr id="64515" name="Picture 4" descr="WCA08winne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42188" y="2492375"/>
            <a:ext cx="1185862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6" descr="WSJ_AWARD_NOD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420938"/>
            <a:ext cx="1890713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6" descr="Global Awards Winner Image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500" y="2698750"/>
            <a:ext cx="162083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7" descr="Tech_Pioneer-logo_2010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38413" y="2814638"/>
            <a:ext cx="2220912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-69850" y="0"/>
            <a:ext cx="9213850" cy="6886575"/>
          </a:xfrm>
        </p:spPr>
      </p:pic>
      <p:sp>
        <p:nvSpPr>
          <p:cNvPr id="65539" name="TextBox 4"/>
          <p:cNvSpPr txBox="1">
            <a:spLocks noChangeArrowheads="1"/>
          </p:cNvSpPr>
          <p:nvPr/>
        </p:nvSpPr>
        <p:spPr bwMode="auto">
          <a:xfrm>
            <a:off x="-69850" y="4343400"/>
            <a:ext cx="2882900" cy="457200"/>
          </a:xfrm>
          <a:prstGeom prst="rect">
            <a:avLst/>
          </a:prstGeom>
          <a:solidFill>
            <a:srgbClr val="005AA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2000" b="1" dirty="0">
                <a:solidFill>
                  <a:srgbClr val="FFFFFF"/>
                </a:solidFill>
                <a:cs typeface="Arial" pitchFamily="34" charset="0"/>
              </a:rPr>
              <a:t>Enable the future</a:t>
            </a:r>
            <a:r>
              <a:rPr lang="en-GB" sz="2400" b="1" dirty="0">
                <a:solidFill>
                  <a:srgbClr val="FFFFFF"/>
                </a:solidFill>
                <a:latin typeface="Myriad Pro" pitchFamily="34" charset="0"/>
              </a:rPr>
              <a:t>.</a:t>
            </a:r>
            <a:endParaRPr lang="en-GB" sz="2400" b="1" i="1" dirty="0">
              <a:solidFill>
                <a:srgbClr val="FFFFFF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Thank You</a:t>
            </a:r>
          </a:p>
        </p:txBody>
      </p:sp>
      <p:sp>
        <p:nvSpPr>
          <p:cNvPr id="68611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 smtClean="0"/>
              <a:t>www.vnl.in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iStock_000009042385Smal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14688" y="1828800"/>
            <a:ext cx="292893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5888"/>
            <a:ext cx="8229600" cy="156368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future is about leapfrogging traditional models and thinking fresh.  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>
          <a:xfrm>
            <a:off x="1857375" y="150813"/>
            <a:ext cx="5357813" cy="685800"/>
          </a:xfrm>
        </p:spPr>
        <p:txBody>
          <a:bodyPr/>
          <a:lstStyle/>
          <a:p>
            <a:pPr eaLnBrk="1" hangingPunct="1"/>
            <a:r>
              <a:rPr lang="en-US" smtClean="0"/>
              <a:t>Bridging the Digital Divide</a:t>
            </a:r>
          </a:p>
        </p:txBody>
      </p:sp>
      <p:pic>
        <p:nvPicPr>
          <p:cNvPr id="40963" name="Picture 4" descr="SX6827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1981200"/>
            <a:ext cx="4176713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IMG_132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8200" y="1981200"/>
            <a:ext cx="41148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10"/>
          <p:cNvSpPr txBox="1">
            <a:spLocks noChangeArrowheads="1"/>
          </p:cNvSpPr>
          <p:nvPr/>
        </p:nvSpPr>
        <p:spPr bwMode="auto">
          <a:xfrm>
            <a:off x="1914525" y="5021263"/>
            <a:ext cx="5313363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cs typeface="Arial" pitchFamily="34" charset="0"/>
              </a:rPr>
              <a:t>Technology is a great equalizer</a:t>
            </a:r>
          </a:p>
        </p:txBody>
      </p:sp>
    </p:spTree>
  </p:cSld>
  <p:clrMapOvr>
    <a:masterClrMapping/>
  </p:clrMapOvr>
  <p:transition spd="slow" advTm="45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4929188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6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60500" y="4681538"/>
            <a:ext cx="1365250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IMG_0738 (1)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24400" y="0"/>
            <a:ext cx="44196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276600"/>
            <a:ext cx="6318250" cy="1214438"/>
          </a:xfrm>
          <a:solidFill>
            <a:srgbClr val="005AA0"/>
          </a:solidFill>
        </p:spPr>
        <p:txBody>
          <a:bodyPr/>
          <a:lstStyle/>
          <a:p>
            <a:pPr algn="r"/>
            <a:r>
              <a:rPr lang="en-US" smtClean="0">
                <a:solidFill>
                  <a:srgbClr val="FFFFFF"/>
                </a:solidFill>
              </a:rPr>
              <a:t>Once there is communication, </a:t>
            </a:r>
            <a:br>
              <a:rPr lang="en-US" smtClean="0">
                <a:solidFill>
                  <a:srgbClr val="FFFFFF"/>
                </a:solidFill>
              </a:rPr>
            </a:br>
            <a:r>
              <a:rPr lang="en-US" i="1" smtClean="0">
                <a:solidFill>
                  <a:srgbClr val="FFFFFF"/>
                </a:solidFill>
              </a:rPr>
              <a:t>anything</a:t>
            </a:r>
            <a:r>
              <a:rPr lang="en-US" smtClean="0">
                <a:solidFill>
                  <a:srgbClr val="FFFFFF"/>
                </a:solidFill>
              </a:rPr>
              <a:t> is possible.</a:t>
            </a:r>
          </a:p>
        </p:txBody>
      </p:sp>
      <p:pic>
        <p:nvPicPr>
          <p:cNvPr id="28678" name="Picture 8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786063" y="5030788"/>
            <a:ext cx="19050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5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0638" y="4662488"/>
            <a:ext cx="13366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pc="-120" dirty="0" smtClean="0">
                <a:solidFill>
                  <a:srgbClr val="0070C0"/>
                </a:solidFill>
              </a:rPr>
              <a:t>Future Needs of Society</a:t>
            </a:r>
            <a:endParaRPr lang="en-US" spc="-120" dirty="0">
              <a:solidFill>
                <a:srgbClr val="0070C0"/>
              </a:solidFill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147050" cy="44418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800" smtClean="0">
                <a:latin typeface="Arial" pitchFamily="34" charset="0"/>
                <a:cs typeface="Arial" pitchFamily="34" charset="0"/>
              </a:rPr>
              <a:t>Villages have no proper modes of sharing of important announcements/ information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800" smtClean="0">
                <a:latin typeface="Arial" pitchFamily="34" charset="0"/>
                <a:cs typeface="Arial" pitchFamily="34" charset="0"/>
              </a:rPr>
              <a:t>No GSM mobile coverage in villages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800" smtClean="0">
                <a:latin typeface="Arial" pitchFamily="34" charset="0"/>
                <a:cs typeface="Arial" pitchFamily="34" charset="0"/>
              </a:rPr>
              <a:t>Early warning of any Natural or Man-made disasters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800" smtClean="0">
                <a:latin typeface="Arial" pitchFamily="34" charset="0"/>
                <a:cs typeface="Arial" pitchFamily="34" charset="0"/>
              </a:rPr>
              <a:t>No surveillance system in place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800" smtClean="0">
                <a:latin typeface="Arial" pitchFamily="34" charset="0"/>
                <a:cs typeface="Arial" pitchFamily="34" charset="0"/>
              </a:rPr>
              <a:t>Lack of day to day information that can be useful for farmers and Panchayat</a:t>
            </a:r>
          </a:p>
          <a:p>
            <a:pPr>
              <a:lnSpc>
                <a:spcPct val="150000"/>
              </a:lnSpc>
            </a:pPr>
            <a:r>
              <a:rPr lang="en-US" sz="1800" smtClean="0">
                <a:latin typeface="Arial" pitchFamily="34" charset="0"/>
                <a:cs typeface="Arial" pitchFamily="34" charset="0"/>
              </a:rPr>
              <a:t>Information sharing by Government to beneficiary of Government schemes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622300"/>
            <a:ext cx="8839200" cy="516413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1"/>
          <p:cNvSpPr>
            <a:spLocks noGrp="1"/>
          </p:cNvSpPr>
          <p:nvPr>
            <p:ph sz="half" idx="1"/>
          </p:nvPr>
        </p:nvSpPr>
        <p:spPr>
          <a:xfrm>
            <a:off x="4343400" y="1428750"/>
            <a:ext cx="4800600" cy="4143375"/>
          </a:xfrm>
          <a:solidFill>
            <a:srgbClr val="00599C"/>
          </a:solidFill>
        </p:spPr>
        <p:txBody>
          <a:bodyPr anchor="ctr"/>
          <a:lstStyle/>
          <a:p>
            <a:pPr marL="236538" lvl="1" indent="0">
              <a:lnSpc>
                <a:spcPct val="120000"/>
              </a:lnSpc>
              <a:buFont typeface="Lucida Grande" charset="0"/>
              <a:buNone/>
            </a:pPr>
            <a:r>
              <a:rPr lang="en-US" smtClean="0">
                <a:solidFill>
                  <a:srgbClr val="FFFFFF"/>
                </a:solidFill>
              </a:rPr>
              <a:t>The integrated solution simultaneously supports both GSM and Broadband and can be deployed in any combination – standalone GSM or high speed broadband, or both.</a:t>
            </a:r>
          </a:p>
        </p:txBody>
      </p:sp>
      <p:pic>
        <p:nvPicPr>
          <p:cNvPr id="32771" name="Picture 4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428750"/>
            <a:ext cx="4335463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5613" cy="765175"/>
          </a:xfrm>
        </p:spPr>
        <p:txBody>
          <a:bodyPr/>
          <a:lstStyle/>
          <a:p>
            <a:pPr>
              <a:defRPr/>
            </a:pPr>
            <a:r>
              <a:rPr lang="en-US" spc="-120" dirty="0">
                <a:solidFill>
                  <a:srgbClr val="0070C0"/>
                </a:solidFill>
              </a:rPr>
              <a:t>Benefits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mtClean="0">
                <a:latin typeface="Arial" pitchFamily="34" charset="0"/>
                <a:cs typeface="Arial" pitchFamily="34" charset="0"/>
              </a:rPr>
              <a:t>Lowering add on costs for each additional application/ service and expanding reach with VNL Telecom towers </a:t>
            </a:r>
          </a:p>
          <a:p>
            <a:pPr>
              <a:spcAft>
                <a:spcPts val="1200"/>
              </a:spcAft>
            </a:pPr>
            <a:r>
              <a:rPr lang="en-US" smtClean="0">
                <a:latin typeface="Arial" pitchFamily="34" charset="0"/>
                <a:cs typeface="Arial" pitchFamily="34" charset="0"/>
              </a:rPr>
              <a:t>Public Address System enables the effective dispersion of any information or announcements</a:t>
            </a:r>
          </a:p>
          <a:p>
            <a:pPr>
              <a:spcAft>
                <a:spcPts val="1200"/>
              </a:spcAft>
            </a:pPr>
            <a:r>
              <a:rPr lang="en-US" smtClean="0">
                <a:latin typeface="Arial" pitchFamily="34" charset="0"/>
                <a:cs typeface="Arial" pitchFamily="34" charset="0"/>
              </a:rPr>
              <a:t>Keeping communities safe by improving surveillance &amp; emergency services </a:t>
            </a:r>
          </a:p>
          <a:p>
            <a:pPr>
              <a:spcAft>
                <a:spcPts val="1200"/>
              </a:spcAft>
            </a:pPr>
            <a:r>
              <a:rPr lang="en-US" smtClean="0">
                <a:latin typeface="Arial" pitchFamily="34" charset="0"/>
                <a:cs typeface="Arial" pitchFamily="34" charset="0"/>
              </a:rPr>
              <a:t>The internet kiosk provide access to important information over internet and browsing</a:t>
            </a:r>
          </a:p>
          <a:p>
            <a:pPr>
              <a:spcAft>
                <a:spcPts val="1200"/>
              </a:spcAft>
            </a:pPr>
            <a:r>
              <a:rPr lang="en-US" smtClean="0">
                <a:latin typeface="Arial" pitchFamily="34" charset="0"/>
                <a:cs typeface="Arial" pitchFamily="34" charset="0"/>
              </a:rPr>
              <a:t>Solar Power based completely green energy solution</a:t>
            </a:r>
          </a:p>
          <a:p>
            <a:pPr>
              <a:spcAft>
                <a:spcPts val="1200"/>
              </a:spcAft>
            </a:pPr>
            <a:r>
              <a:rPr lang="en-US" smtClean="0">
                <a:latin typeface="Arial" pitchFamily="34" charset="0"/>
                <a:cs typeface="Arial" pitchFamily="34" charset="0"/>
              </a:rPr>
              <a:t>One stop indigenous solution point for all needs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Enabling rural areas in Nigeria with GSM &amp;#x0D;&amp;#x0A;and Broadband&amp;quot;&quot;/&gt;&lt;property id=&quot;20307&quot; value=&quot;1280&quot;/&gt;&lt;/object&gt;&lt;object type=&quot;3&quot; unique_id=&quot;10005&quot;&gt;&lt;property id=&quot;20148&quot; value=&quot;5&quot;/&gt;&lt;property id=&quot;20300&quot; value=&quot;Slide 2&quot;/&gt;&lt;property id=&quot;20307&quot; value=&quot;1262&quot;/&gt;&lt;/object&gt;&lt;object type=&quot;3&quot; unique_id=&quot;10006&quot;&gt;&lt;property id=&quot;20148&quot; value=&quot;5&quot;/&gt;&lt;property id=&quot;20300&quot; value=&quot;Slide 3&quot;/&gt;&lt;property id=&quot;20307&quot; value=&quot;1311&quot;/&gt;&lt;/object&gt;&lt;object type=&quot;3&quot; unique_id=&quot;10007&quot;&gt;&lt;property id=&quot;20148&quot; value=&quot;5&quot;/&gt;&lt;property id=&quot;20300&quot; value=&quot;Slide 4&quot;/&gt;&lt;property id=&quot;20307&quot; value=&quot;1312&quot;/&gt;&lt;/object&gt;&lt;object type=&quot;3&quot; unique_id=&quot;10008&quot;&gt;&lt;property id=&quot;20148&quot; value=&quot;5&quot;/&gt;&lt;property id=&quot;20300&quot; value=&quot;Slide 5 - &amp;quot;Rural = 2.6 Billion Unconnected&amp;quot;&quot;/&gt;&lt;property id=&quot;20307&quot; value=&quot;1317&quot;/&gt;&lt;/object&gt;&lt;object type=&quot;3&quot; unique_id=&quot;10009&quot;&gt;&lt;property id=&quot;20148&quot; value=&quot;5&quot;/&gt;&lt;property id=&quot;20300&quot; value=&quot;Slide 6&quot;/&gt;&lt;property id=&quot;20307&quot; value=&quot;1321&quot;/&gt;&lt;/object&gt;&lt;object type=&quot;3&quot; unique_id=&quot;10010&quot;&gt;&lt;property id=&quot;20148&quot; value=&quot;5&quot;/&gt;&lt;property id=&quot;20300&quot; value=&quot;Slide 7 - &amp;quot;Traditional GSM is not the tool for the job&amp;quot;&quot;/&gt;&lt;property id=&quot;20307&quot; value=&quot;1318&quot;/&gt;&lt;/object&gt;&lt;object type=&quot;3&quot; unique_id=&quot;10011&quot;&gt;&lt;property id=&quot;20148&quot; value=&quot;5&quot;/&gt;&lt;property id=&quot;20300&quot; value=&quot;Slide 8 - &amp;quot;Urban solutions don’t suit requirements of rural Nigeria.&amp;#x0D;&amp;#x0A;So? &amp;quot;&quot;/&gt;&lt;property id=&quot;20307&quot; value=&quot;1301&quot;/&gt;&lt;/object&gt;&lt;object type=&quot;3&quot; unique_id=&quot;10012&quot;&gt;&lt;property id=&quot;20148&quot; value=&quot;5&quot;/&gt;&lt;property id=&quot;20300&quot; value=&quot;Slide 9 - &amp;quot;The future is about leapfrogging traditional models and thinking fresh.  &amp;#x0D;&amp;#x0A;Think green.&amp;quot;&quot;/&gt;&lt;property id=&quot;20307&quot; value=&quot;1302&quot;/&gt;&lt;/object&gt;&lt;object type=&quot;3&quot; unique_id=&quot;10013&quot;&gt;&lt;property id=&quot;20148&quot; value=&quot;5&quot;/&gt;&lt;property id=&quot;20300&quot; value=&quot;Slide 10 - &amp;quot;VNL has changed that.&amp;quot;&quot;/&gt;&lt;property id=&quot;20307&quot; value=&quot;1353&quot;/&gt;&lt;/object&gt;&lt;object type=&quot;3&quot; unique_id=&quot;10014&quot;&gt;&lt;property id=&quot;20148&quot; value=&quot;5&quot;/&gt;&lt;property id=&quot;20300&quot; value=&quot;Slide 11 - &amp;quot;Worldwide recognition&amp;quot;&quot;/&gt;&lt;property id=&quot;20307&quot; value=&quot;1355&quot;/&gt;&lt;/object&gt;&lt;object type=&quot;3&quot; unique_id=&quot;10015&quot;&gt;&lt;property id=&quot;20148&quot; value=&quot;5&quot;/&gt;&lt;property id=&quot;20300&quot; value=&quot;Slide 12 - &amp;quot;About VNL&amp;quot;&quot;/&gt;&lt;property id=&quot;20307&quot; value=&quot;1356&quot;/&gt;&lt;/object&gt;&lt;object type=&quot;3&quot; unique_id=&quot;10016&quot;&gt;&lt;property id=&quot;20148&quot; value=&quot;5&quot;/&gt;&lt;property id=&quot;20300&quot; value=&quot;Slide 13 - &amp;quot;About Shyam Group&amp;quot;&quot;/&gt;&lt;property id=&quot;20307&quot; value=&quot;1357&quot;/&gt;&lt;/object&gt;&lt;object type=&quot;3&quot; unique_id=&quot;10017&quot;&gt;&lt;property id=&quot;20148&quot; value=&quot;5&quot;/&gt;&lt;property id=&quot;20300&quot; value=&quot;Slide 14 - &amp;quot;Introducing WorldGSMTM&amp;quot;&quot;/&gt;&lt;property id=&quot;20307&quot; value=&quot;1283&quot;/&gt;&lt;/object&gt;&lt;object type=&quot;3&quot; unique_id=&quot;10018&quot;&gt;&lt;property id=&quot;20148&quot; value=&quot;5&quot;/&gt;&lt;property id=&quot;20300&quot; value=&quot;Slide 15 - &amp;quot;WorldGSM™&amp;quot;&quot;/&gt;&lt;property id=&quot;20307&quot; value=&quot;1322&quot;/&gt;&lt;/object&gt;&lt;object type=&quot;3&quot; unique_id=&quot;10019&quot;&gt;&lt;property id=&quot;20148&quot; value=&quot;5&quot;/&gt;&lt;property id=&quot;20300&quot; value=&quot;Slide 16 - &amp;quot;WorldGSMTM &amp;#x0D;&amp;#x0A;Solar powered GSM &amp;amp; Broadband for rural networks&amp;quot;&quot;/&gt;&lt;property id=&quot;20307&quot; value=&quot;1330&quot;/&gt;&lt;/object&gt;&lt;object type=&quot;3&quot; unique_id=&quot;10020&quot;&gt;&lt;property id=&quot;20148&quot; value=&quot;5&quot;/&gt;&lt;property id=&quot;20300&quot; value=&quot;Slide 17 - &amp;quot;Distributed architecture : Voice +Broadband&amp;quot;&quot;/&gt;&lt;property id=&quot;20307&quot; value=&quot;1323&quot;/&gt;&lt;/object&gt;&lt;object type=&quot;3&quot; unique_id=&quot;10021&quot;&gt;&lt;property id=&quot;20148&quot; value=&quot;5&quot;/&gt;&lt;property id=&quot;20300&quot; value=&quot;Slide 18 - &amp;quot;Cascading Star  Architecture&amp;quot;&quot;/&gt;&lt;property id=&quot;20307&quot; value=&quot;1327&quot;/&gt;&lt;/object&gt;&lt;object type=&quot;3&quot; unique_id=&quot;10022&quot;&gt;&lt;property id=&quot;20148&quot; value=&quot;5&quot;/&gt;&lt;property id=&quot;20300&quot; value=&quot;Slide 19 - &amp;quot;Once there is communication, &amp;#x0D;&amp;#x0A;anything is possible.&amp;quot;&quot;/&gt;&lt;property id=&quot;20307&quot; value=&quot;1292&quot;/&gt;&lt;/object&gt;&lt;object type=&quot;3&quot; unique_id=&quot;10023&quot;&gt;&lt;property id=&quot;20148&quot; value=&quot;5&quot;/&gt;&lt;property id=&quot;20300&quot; value=&quot;Slide 20&quot;/&gt;&lt;property id=&quot;20307&quot; value=&quot;1331&quot;/&gt;&lt;/object&gt;&lt;object type=&quot;3&quot; unique_id=&quot;10024&quot;&gt;&lt;property id=&quot;20148&quot; value=&quot;5&quot;/&gt;&lt;property id=&quot;20300&quot; value=&quot;Slide 21 - &amp;quot;Gurukul: e-Education Solution&amp;quot;&quot;/&gt;&lt;property id=&quot;20307&quot; value=&quot;1291&quot;/&gt;&lt;/object&gt;&lt;object type=&quot;3&quot; unique_id=&quot;10025&quot;&gt;&lt;property id=&quot;20148&quot; value=&quot;5&quot;/&gt;&lt;property id=&quot;20300&quot; value=&quot;Slide 22 - &amp;quot;Bridging the Digital Divide&amp;quot;&quot;/&gt;&lt;property id=&quot;20307&quot; value=&quot;1289&quot;/&gt;&lt;/object&gt;&lt;object type=&quot;3&quot; unique_id=&quot;10026&quot;&gt;&lt;property id=&quot;20148&quot; value=&quot;5&quot;/&gt;&lt;property id=&quot;20300&quot; value=&quot;Slide 23 - &amp;quot;Innovation : How VNL is Different&amp;quot;&quot;/&gt;&lt;property id=&quot;20307&quot; value=&quot;1324&quot;/&gt;&lt;/object&gt;&lt;object type=&quot;3&quot; unique_id=&quot;10027&quot;&gt;&lt;property id=&quot;20148&quot; value=&quot;5&quot;/&gt;&lt;property id=&quot;20300&quot; value=&quot;Slide 24 - &amp;quot;VNL started with a clean sheet&amp;quot;&quot;/&gt;&lt;property id=&quot;20307&quot; value=&quot;1325&quot;/&gt;&lt;/object&gt;&lt;object type=&quot;3&quot; unique_id=&quot;10028&quot;&gt;&lt;property id=&quot;20148&quot; value=&quot;5&quot;/&gt;&lt;property id=&quot;20300&quot; value=&quot;Slide 25 - &amp;quot;Optimizing to Green Network Architecture&amp;quot;&quot;/&gt;&lt;property id=&quot;20307&quot; value=&quot;1326&quot;/&gt;&lt;/object&gt;&lt;object type=&quot;3&quot; unique_id=&quot;10029&quot;&gt;&lt;property id=&quot;20148&quot; value=&quot;5&quot;/&gt;&lt;property id=&quot;20300&quot; value=&quot;Slide 26&quot;/&gt;&lt;property id=&quot;20307&quot; value=&quot;1328&quot;/&gt;&lt;/object&gt;&lt;object type=&quot;3&quot; unique_id=&quot;10030&quot;&gt;&lt;property id=&quot;20148&quot; value=&quot;5&quot;/&gt;&lt;property id=&quot;20300&quot; value=&quot;Slide 27&quot;/&gt;&lt;property id=&quot;20307&quot; value=&quot;1332&quot;/&gt;&lt;/object&gt;&lt;object type=&quot;3&quot; unique_id=&quot;10031&quot;&gt;&lt;property id=&quot;20148&quot; value=&quot;5&quot;/&gt;&lt;property id=&quot;20300&quot; value=&quot;Slide 28&quot;/&gt;&lt;property id=&quot;20307&quot; value=&quot;1333&quot;/&gt;&lt;/object&gt;&lt;object type=&quot;3&quot; unique_id=&quot;10032&quot;&gt;&lt;property id=&quot;20148&quot; value=&quot;5&quot;/&gt;&lt;property id=&quot;20300&quot; value=&quot;Slide 29&quot;/&gt;&lt;property id=&quot;20307&quot; value=&quot;1334&quot;/&gt;&lt;/object&gt;&lt;object type=&quot;3&quot; unique_id=&quot;10033&quot;&gt;&lt;property id=&quot;20148&quot; value=&quot;5&quot;/&gt;&lt;property id=&quot;20300&quot; value=&quot;Slide 30&quot;/&gt;&lt;property id=&quot;20307&quot; value=&quot;1335&quot;/&gt;&lt;/object&gt;&lt;object type=&quot;3&quot; unique_id=&quot;10034&quot;&gt;&lt;property id=&quot;20148&quot; value=&quot;5&quot;/&gt;&lt;property id=&quot;20300&quot; value=&quot;Slide 31&quot;/&gt;&lt;property id=&quot;20307&quot; value=&quot;1336&quot;/&gt;&lt;/object&gt;&lt;object type=&quot;3&quot; unique_id=&quot;10035&quot;&gt;&lt;property id=&quot;20148&quot; value=&quot;5&quot;/&gt;&lt;property id=&quot;20300&quot; value=&quot;Slide 32 - &amp;quot;Remote area in Myanmar – VNL Solution&amp;quot;&quot;/&gt;&lt;property id=&quot;20307&quot; value=&quot;1293&quot;/&gt;&lt;/object&gt;&lt;object type=&quot;3&quot; unique_id=&quot;10036&quot;&gt;&lt;property id=&quot;20148&quot; value=&quot;5&quot;/&gt;&lt;property id=&quot;20300&quot; value=&quot;Slide 33&quot;/&gt;&lt;property id=&quot;20307&quot; value=&quot;1260&quot;/&gt;&lt;/object&gt;&lt;object type=&quot;3&quot; unique_id=&quot;10037&quot;&gt;&lt;property id=&quot;20148&quot; value=&quot;5&quot;/&gt;&lt;property id=&quot;20300&quot; value=&quot;Slide 34 - &amp;quot;Digital Inclusion – VNL Rural Focus&amp;quot;&quot;/&gt;&lt;property id=&quot;20307&quot; value=&quot;1313&quot;/&gt;&lt;/object&gt;&lt;object type=&quot;3&quot; unique_id=&quot;10038&quot;&gt;&lt;property id=&quot;20148&quot; value=&quot;5&quot;/&gt;&lt;property id=&quot;20300&quot; value=&quot;Slide 35 - &amp;quot;Technology sharing and collaboration&amp;quot;&quot;/&gt;&lt;property id=&quot;20307&quot; value=&quot;1314&quot;/&gt;&lt;/object&gt;&lt;object type=&quot;3&quot; unique_id=&quot;10039&quot;&gt;&lt;property id=&quot;20148&quot; value=&quot;5&quot;/&gt;&lt;property id=&quot;20300&quot; value=&quot;Slide 36 - &amp;quot;How to develop ICT?&amp;quot;&quot;/&gt;&lt;property id=&quot;20307&quot; value=&quot;1345&quot;/&gt;&lt;/object&gt;&lt;object type=&quot;3&quot; unique_id=&quot;10040&quot;&gt;&lt;property id=&quot;20148&quot; value=&quot;5&quot;/&gt;&lt;property id=&quot;20300&quot; value=&quot;Slide 37 - &amp;quot;Why Nigeria should develop “Own” technology?&amp;quot;&quot;/&gt;&lt;property id=&quot;20307&quot; value=&quot;1346&quot;/&gt;&lt;/object&gt;&lt;object type=&quot;3&quot; unique_id=&quot;10041&quot;&gt;&lt;property id=&quot;20148&quot; value=&quot;5&quot;/&gt;&lt;property id=&quot;20300&quot; value=&quot;Slide 38 - &amp;quot;Why Nigeria should develop “Own” Telecom &amp;amp; Broadband Solutions ?&amp;quot;&quot;/&gt;&lt;property id=&quot;20307&quot; value=&quot;1349&quot;/&gt;&lt;/object&gt;&lt;object type=&quot;3&quot; unique_id=&quot;10042&quot;&gt;&lt;property id=&quot;20148&quot; value=&quot;5&quot;/&gt;&lt;property id=&quot;20300&quot; value=&quot;Slide 39 - &amp;quot;Transformation to Knowledge Economy&amp;quot;&quot;/&gt;&lt;property id=&quot;20307&quot; value=&quot;1350&quot;/&gt;&lt;/object&gt;&lt;object type=&quot;3&quot; unique_id=&quot;10043&quot;&gt;&lt;property id=&quot;20148&quot; value=&quot;5&quot;/&gt;&lt;property id=&quot;20300&quot; value=&quot;Slide 40 - &amp;quot;Advantages of  “Own Development” - Value&amp;quot;&quot;/&gt;&lt;property id=&quot;20307&quot; value=&quot;1351&quot;/&gt;&lt;/object&gt;&lt;object type=&quot;3&quot; unique_id=&quot;10044&quot;&gt;&lt;property id=&quot;20148&quot; value=&quot;5&quot;/&gt;&lt;property id=&quot;20300&quot; value=&quot;Slide 41 - &amp;quot;How to go about building the Ecosystem?&amp;quot;&quot;/&gt;&lt;property id=&quot;20307&quot; value=&quot;1352&quot;/&gt;&lt;/object&gt;&lt;object type=&quot;3&quot; unique_id=&quot;10045&quot;&gt;&lt;property id=&quot;20148&quot; value=&quot;5&quot;/&gt;&lt;property id=&quot;20300&quot; value=&quot;Slide 42 - &amp;quot;VNL can be a Technology Partner to Nigeria&amp;quot;&quot;/&gt;&lt;property id=&quot;20307&quot; value=&quot;1316&quot;/&gt;&lt;/object&gt;&lt;object type=&quot;3&quot; unique_id=&quot;10046&quot;&gt;&lt;property id=&quot;20148&quot; value=&quot;5&quot;/&gt;&lt;property id=&quot;20300&quot; value=&quot;Slide 43 - &amp;quot;Proposed Next Steps&amp;quot;&quot;/&gt;&lt;property id=&quot;20307&quot; value=&quot;1310&quot;/&gt;&lt;/object&gt;&lt;object type=&quot;3&quot; unique_id=&quot;10047&quot;&gt;&lt;property id=&quot;20148&quot; value=&quot;5&quot;/&gt;&lt;property id=&quot;20300&quot; value=&quot;Slide 44&quot;/&gt;&lt;property id=&quot;20307&quot; value=&quot;129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Office Theme">
      <a:majorFont>
        <a:latin typeface="Myriad Pro"/>
        <a:ea typeface="MS PGothic"/>
        <a:cs typeface="MS PGothic"/>
      </a:majorFont>
      <a:minorFont>
        <a:latin typeface="Myriad Pro"/>
        <a:ea typeface="MS PGothic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21987</TotalTime>
  <Words>334</Words>
  <Application>Microsoft Office PowerPoint</Application>
  <PresentationFormat>On-screen Show (4:3)</PresentationFormat>
  <Paragraphs>63</Paragraphs>
  <Slides>24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2_Office Theme</vt:lpstr>
      <vt:lpstr>Enabling rural areas in Africa with  GSM and Broadband</vt:lpstr>
      <vt:lpstr>Slide 2</vt:lpstr>
      <vt:lpstr>The future is about leapfrogging traditional models and thinking fresh.   </vt:lpstr>
      <vt:lpstr>Bridging the Digital Divide</vt:lpstr>
      <vt:lpstr>Once there is communication,  anything is possible.</vt:lpstr>
      <vt:lpstr>Future Needs of Society</vt:lpstr>
      <vt:lpstr>Slide 7</vt:lpstr>
      <vt:lpstr>Slide 8</vt:lpstr>
      <vt:lpstr>Benefits</vt:lpstr>
      <vt:lpstr>E-Gurukul Features</vt:lpstr>
      <vt:lpstr>E-Gurukul: Applications</vt:lpstr>
      <vt:lpstr>Slide 12</vt:lpstr>
      <vt:lpstr>Slide 13</vt:lpstr>
      <vt:lpstr>Slide 14</vt:lpstr>
      <vt:lpstr>Slide 15</vt:lpstr>
      <vt:lpstr>Slide 16</vt:lpstr>
      <vt:lpstr>Slide 17</vt:lpstr>
      <vt:lpstr>About VNL</vt:lpstr>
      <vt:lpstr>The Man behind VNL One of 8 people who will change your life – TIME Magazine</vt:lpstr>
      <vt:lpstr>About Shyam Group</vt:lpstr>
      <vt:lpstr>The new member of The Club.</vt:lpstr>
      <vt:lpstr>Worldwide recognition</vt:lpstr>
      <vt:lpstr>Slide 23</vt:lpstr>
      <vt:lpstr>Thank You</vt:lpstr>
    </vt:vector>
  </TitlesOfParts>
  <Company>VNL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VNL Solutions</dc:title>
  <dc:creator>Rahul Harish</dc:creator>
  <cp:lastModifiedBy>vinod.garg</cp:lastModifiedBy>
  <cp:revision>862</cp:revision>
  <cp:lastPrinted>2013-03-06T10:07:28Z</cp:lastPrinted>
  <dcterms:created xsi:type="dcterms:W3CDTF">2013-03-06T13:11:47Z</dcterms:created>
  <dcterms:modified xsi:type="dcterms:W3CDTF">2013-03-18T10:53:08Z</dcterms:modified>
</cp:coreProperties>
</file>